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49"/>
  </p:notesMasterIdLst>
  <p:sldIdLst>
    <p:sldId id="558" r:id="rId2"/>
    <p:sldId id="512" r:id="rId3"/>
    <p:sldId id="556" r:id="rId4"/>
    <p:sldId id="513" r:id="rId5"/>
    <p:sldId id="514" r:id="rId6"/>
    <p:sldId id="515" r:id="rId7"/>
    <p:sldId id="508" r:id="rId8"/>
    <p:sldId id="511" r:id="rId9"/>
    <p:sldId id="518" r:id="rId10"/>
    <p:sldId id="519" r:id="rId11"/>
    <p:sldId id="520" r:id="rId12"/>
    <p:sldId id="275" r:id="rId13"/>
    <p:sldId id="555" r:id="rId14"/>
    <p:sldId id="523" r:id="rId15"/>
    <p:sldId id="524" r:id="rId16"/>
    <p:sldId id="525" r:id="rId17"/>
    <p:sldId id="521" r:id="rId18"/>
    <p:sldId id="300" r:id="rId19"/>
    <p:sldId id="522" r:id="rId20"/>
    <p:sldId id="560" r:id="rId21"/>
    <p:sldId id="561" r:id="rId22"/>
    <p:sldId id="528" r:id="rId23"/>
    <p:sldId id="530" r:id="rId24"/>
    <p:sldId id="551" r:id="rId25"/>
    <p:sldId id="533" r:id="rId26"/>
    <p:sldId id="531" r:id="rId27"/>
    <p:sldId id="552" r:id="rId28"/>
    <p:sldId id="527" r:id="rId29"/>
    <p:sldId id="553" r:id="rId30"/>
    <p:sldId id="274" r:id="rId31"/>
    <p:sldId id="554" r:id="rId32"/>
    <p:sldId id="277" r:id="rId33"/>
    <p:sldId id="563" r:id="rId34"/>
    <p:sldId id="490" r:id="rId35"/>
    <p:sldId id="535" r:id="rId36"/>
    <p:sldId id="536" r:id="rId37"/>
    <p:sldId id="537" r:id="rId38"/>
    <p:sldId id="559" r:id="rId39"/>
    <p:sldId id="538" r:id="rId40"/>
    <p:sldId id="539" r:id="rId41"/>
    <p:sldId id="516" r:id="rId42"/>
    <p:sldId id="505" r:id="rId43"/>
    <p:sldId id="547" r:id="rId44"/>
    <p:sldId id="548" r:id="rId45"/>
    <p:sldId id="256" r:id="rId46"/>
    <p:sldId id="565" r:id="rId47"/>
    <p:sldId id="464" r:id="rId4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BC92A3-584D-2125-131A-4173E16CD689}" v="1252" dt="2025-09-07T12:30:14.8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64" y="96"/>
      </p:cViewPr>
      <p:guideLst/>
    </p:cSldViewPr>
  </p:slideViewPr>
  <p:notesTextViewPr>
    <p:cViewPr>
      <p:scale>
        <a:sx n="3" d="2"/>
        <a:sy n="3" d="2"/>
      </p:scale>
      <p:origin x="0" y="0"/>
    </p:cViewPr>
  </p:notesTextViewPr>
  <p:sorterViewPr>
    <p:cViewPr>
      <p:scale>
        <a:sx n="100" d="100"/>
        <a:sy n="100" d="100"/>
      </p:scale>
      <p:origin x="0" y="-27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2479BF2-BEF6-483C-8B14-7ABBF88D8B6D}" type="datetimeFigureOut">
              <a:rPr lang="en-GB" smtClean="0"/>
              <a:t>16/09/2025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71AF8E5-5FFB-4084-B77C-520B3A68D911}" type="slidenum">
              <a:rPr lang="en-GB" smtClean="0"/>
              <a:t>‹#›</a:t>
            </a:fld>
            <a:endParaRPr lang="en-GB"/>
          </a:p>
        </p:txBody>
      </p:sp>
    </p:spTree>
    <p:extLst>
      <p:ext uri="{BB962C8B-B14F-4D97-AF65-F5344CB8AC3E}">
        <p14:creationId xmlns:p14="http://schemas.microsoft.com/office/powerpoint/2010/main" val="4231839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Define Pastoral vs Progress, Explain partnership</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4</a:t>
            </a:fld>
            <a:endParaRPr lang="en-GB"/>
          </a:p>
        </p:txBody>
      </p:sp>
    </p:spTree>
    <p:extLst>
      <p:ext uri="{BB962C8B-B14F-4D97-AF65-F5344CB8AC3E}">
        <p14:creationId xmlns:p14="http://schemas.microsoft.com/office/powerpoint/2010/main" val="3336964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chemeClr val="tx1"/>
                </a:solidFill>
              </a:rPr>
              <a:t>Positive focus - In it together</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7</a:t>
            </a:fld>
            <a:endParaRPr lang="en-GB"/>
          </a:p>
        </p:txBody>
      </p:sp>
    </p:spTree>
    <p:extLst>
      <p:ext uri="{BB962C8B-B14F-4D97-AF65-F5344CB8AC3E}">
        <p14:creationId xmlns:p14="http://schemas.microsoft.com/office/powerpoint/2010/main" val="3869876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Be positive together</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9</a:t>
            </a:fld>
            <a:endParaRPr lang="en-GB"/>
          </a:p>
        </p:txBody>
      </p:sp>
    </p:spTree>
    <p:extLst>
      <p:ext uri="{BB962C8B-B14F-4D97-AF65-F5344CB8AC3E}">
        <p14:creationId xmlns:p14="http://schemas.microsoft.com/office/powerpoint/2010/main" val="426977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Your personal success </a:t>
            </a:r>
          </a:p>
          <a:p>
            <a:pPr marL="171450" indent="-171450">
              <a:buFontTx/>
              <a:buChar char="-"/>
            </a:pPr>
            <a:r>
              <a:rPr lang="en-GB"/>
              <a:t>Getting the grades, you were working for/getting an apprenticeship/ getting into Sixth form / getting into college etc.</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11</a:t>
            </a:fld>
            <a:endParaRPr lang="en-GB"/>
          </a:p>
        </p:txBody>
      </p:sp>
    </p:spTree>
    <p:extLst>
      <p:ext uri="{BB962C8B-B14F-4D97-AF65-F5344CB8AC3E}">
        <p14:creationId xmlns:p14="http://schemas.microsoft.com/office/powerpoint/2010/main" val="1534476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PJE</a:t>
            </a:r>
          </a:p>
        </p:txBody>
      </p:sp>
      <p:sp>
        <p:nvSpPr>
          <p:cNvPr id="4" name="Slide Number Placeholder 3"/>
          <p:cNvSpPr>
            <a:spLocks noGrp="1"/>
          </p:cNvSpPr>
          <p:nvPr>
            <p:ph type="sldNum" sz="quarter" idx="5"/>
          </p:nvPr>
        </p:nvSpPr>
        <p:spPr/>
        <p:txBody>
          <a:bodyPr/>
          <a:lstStyle/>
          <a:p>
            <a:fld id="{571AF8E5-5FFB-4084-B77C-520B3A68D911}" type="slidenum">
              <a:rPr lang="en-GB" smtClean="0"/>
              <a:t>13</a:t>
            </a:fld>
            <a:endParaRPr lang="en-GB"/>
          </a:p>
        </p:txBody>
      </p:sp>
    </p:spTree>
    <p:extLst>
      <p:ext uri="{BB962C8B-B14F-4D97-AF65-F5344CB8AC3E}">
        <p14:creationId xmlns:p14="http://schemas.microsoft.com/office/powerpoint/2010/main" val="1424624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cs typeface="Calibri"/>
              </a:rPr>
              <a:t>Subjects are then broken down into a weekly timetable, starting the day with tutors in tutorial each day where students also complete PSHE lessons.</a:t>
            </a:r>
            <a:endParaRPr lang="en-GB"/>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14</a:t>
            </a:fld>
            <a:endParaRPr lang="en-GB"/>
          </a:p>
        </p:txBody>
      </p:sp>
    </p:spTree>
    <p:extLst>
      <p:ext uri="{BB962C8B-B14F-4D97-AF65-F5344CB8AC3E}">
        <p14:creationId xmlns:p14="http://schemas.microsoft.com/office/powerpoint/2010/main" val="3569353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At Denbigh we continue to pride ourselves on providing both a diverse and enriching school curriculum. As you can see students explore the 14 different subjects  as part of their curriculum.</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17</a:t>
            </a:fld>
            <a:endParaRPr lang="en-GB"/>
          </a:p>
        </p:txBody>
      </p:sp>
    </p:spTree>
    <p:extLst>
      <p:ext uri="{BB962C8B-B14F-4D97-AF65-F5344CB8AC3E}">
        <p14:creationId xmlns:p14="http://schemas.microsoft.com/office/powerpoint/2010/main" val="3081653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At Denbigh we continue to pride ourselves on providing both a diverse and enriching school curriculum. As you can see students explore the 14 different subjects  as part of their curriculum.</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19</a:t>
            </a:fld>
            <a:endParaRPr lang="en-GB"/>
          </a:p>
        </p:txBody>
      </p:sp>
    </p:spTree>
    <p:extLst>
      <p:ext uri="{BB962C8B-B14F-4D97-AF65-F5344CB8AC3E}">
        <p14:creationId xmlns:p14="http://schemas.microsoft.com/office/powerpoint/2010/main" val="3095607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At Denbigh we continue to pride ourselves on providing both a diverse and enriching school curriculum. As you can see students explore the 14 different subjects  as part of their curriculum.</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20</a:t>
            </a:fld>
            <a:endParaRPr lang="en-GB"/>
          </a:p>
        </p:txBody>
      </p:sp>
    </p:spTree>
    <p:extLst>
      <p:ext uri="{BB962C8B-B14F-4D97-AF65-F5344CB8AC3E}">
        <p14:creationId xmlns:p14="http://schemas.microsoft.com/office/powerpoint/2010/main" val="3868856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At Denbigh we continue to pride ourselves on providing both a diverse and enriching school curriculum. As you can see students explore the 14 different subjects  as part of their curriculum.</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21</a:t>
            </a:fld>
            <a:endParaRPr lang="en-GB"/>
          </a:p>
        </p:txBody>
      </p:sp>
    </p:spTree>
    <p:extLst>
      <p:ext uri="{BB962C8B-B14F-4D97-AF65-F5344CB8AC3E}">
        <p14:creationId xmlns:p14="http://schemas.microsoft.com/office/powerpoint/2010/main" val="792933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At Denbigh School, we place great value on homework. We believe that homework </a:t>
            </a:r>
            <a:r>
              <a:rPr lang="en-GB" sz="1200">
                <a:effectLst/>
                <a:latin typeface="Calibri" panose="020F0502020204030204" pitchFamily="34" charset="0"/>
                <a:ea typeface="Calibri" panose="020F0502020204030204" pitchFamily="34" charset="0"/>
                <a:cs typeface="Times New Roman" panose="02020603050405020304" pitchFamily="18" charset="0"/>
              </a:rPr>
              <a:t>helps students use and develop independent learning skills and important study habits. </a:t>
            </a:r>
            <a:r>
              <a:rPr lang="en-GB"/>
              <a:t>Following the use of Teams as part of our remote learning provision, we have made the decision that all homework is to be set through Microsoft Teams Assignments. This means that for every piece of homework set, whether completed electronically, or by the traditional means, students will receive a Teams notification on their respective subject Teams page.</a:t>
            </a:r>
          </a:p>
          <a:p>
            <a:endParaRPr lang="en-GB"/>
          </a:p>
          <a:p>
            <a:r>
              <a:rPr lang="en-GB"/>
              <a:t>A homework notification will also be created on SIMS which will then show on both the Student and Parent SIMS Apps. This will allow you to effectively monitor the setting and organising of their homework.</a:t>
            </a:r>
          </a:p>
          <a:p>
            <a:endParaRPr lang="en-GB"/>
          </a:p>
          <a:p>
            <a:r>
              <a:rPr lang="en-GB"/>
              <a:t>Should you foresee your son or daughter having issues with accessing Teams from home, please contact their tutor via email so that you can discuss a plan of action.</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06079" rtl="0" eaLnBrk="1" fontAlgn="auto" latinLnBrk="0" hangingPunct="1">
              <a:lnSpc>
                <a:spcPct val="100000"/>
              </a:lnSpc>
              <a:spcBef>
                <a:spcPts val="0"/>
              </a:spcBef>
              <a:spcAft>
                <a:spcPts val="0"/>
              </a:spcAft>
              <a:buClrTx/>
              <a:buSzTx/>
              <a:buFontTx/>
              <a:buNone/>
              <a:tabLst/>
              <a:defRPr/>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defTabSz="906079">
              <a:defRPr/>
            </a:pPr>
            <a:r>
              <a:rPr lang="en-GB"/>
              <a:t>Our expectations are that </a:t>
            </a:r>
            <a:r>
              <a:rPr lang="en-GB" sz="1200">
                <a:effectLst/>
                <a:latin typeface="Calibri"/>
                <a:ea typeface="Calibri" panose="020F0502020204030204" pitchFamily="34" charset="0"/>
                <a:cs typeface="Calibri"/>
              </a:rPr>
              <a:t>Students must ensure that they complete homework by the date it is due in and it is their responsibility to ensure they have either submitted their homework via Teams or placed their homework into their bag. If homework is to be completed on paper, </a:t>
            </a:r>
            <a:r>
              <a:rPr lang="en-GB">
                <a:latin typeface="Calibri"/>
                <a:ea typeface="Calibri" panose="020F0502020204030204" pitchFamily="34" charset="0"/>
                <a:cs typeface="Calibri"/>
              </a:rPr>
              <a:t>it may</a:t>
            </a:r>
            <a:r>
              <a:rPr lang="en-GB" sz="1200">
                <a:effectLst/>
                <a:latin typeface="Calibri"/>
                <a:ea typeface="Calibri" panose="020F0502020204030204" pitchFamily="34" charset="0"/>
                <a:cs typeface="Calibri"/>
              </a:rPr>
              <a:t> be beneficial for students to get themselves a homework folder so they can keep their homework sheets or books together.</a:t>
            </a:r>
          </a:p>
          <a:p>
            <a:pPr defTabSz="906079">
              <a:defRPr/>
            </a:pPr>
            <a:endParaRPr lang="en-GB" sz="1200">
              <a:effectLst/>
              <a:latin typeface="Calibri" panose="020F0502020204030204" pitchFamily="34" charset="0"/>
              <a:cs typeface="Times New Roman" panose="02020603050405020304" pitchFamily="18" charset="0"/>
            </a:endParaRPr>
          </a:p>
          <a:p>
            <a:pPr defTabSz="906079">
              <a:defRPr/>
            </a:pPr>
            <a:r>
              <a:rPr lang="en-GB" sz="1200">
                <a:effectLst/>
                <a:latin typeface="Calibri" panose="020F0502020204030204" pitchFamily="34" charset="0"/>
                <a:ea typeface="Calibri" panose="020F0502020204030204" pitchFamily="34" charset="0"/>
                <a:cs typeface="Times New Roman" panose="02020603050405020304" pitchFamily="18" charset="0"/>
              </a:rPr>
              <a:t>If you have concerns about an aspect of the homework or homework that has been set, it is important to address this with the teacher in the first instance so that we can ensure issues can be addressed as soon as possible. It is usually best to contact the teacher by email.</a:t>
            </a:r>
            <a:endParaRPr lang="en-GB"/>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22</a:t>
            </a:fld>
            <a:endParaRPr lang="en-GB"/>
          </a:p>
        </p:txBody>
      </p:sp>
    </p:spTree>
    <p:extLst>
      <p:ext uri="{BB962C8B-B14F-4D97-AF65-F5344CB8AC3E}">
        <p14:creationId xmlns:p14="http://schemas.microsoft.com/office/powerpoint/2010/main" val="1702816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06079" rtl="0" eaLnBrk="1" fontAlgn="auto" latinLnBrk="0" hangingPunct="1">
              <a:lnSpc>
                <a:spcPct val="100000"/>
              </a:lnSpc>
              <a:spcBef>
                <a:spcPts val="0"/>
              </a:spcBef>
              <a:spcAft>
                <a:spcPts val="0"/>
              </a:spcAft>
              <a:buClrTx/>
              <a:buSzTx/>
              <a:buFontTx/>
              <a:buNone/>
              <a:tabLst/>
              <a:defRPr/>
            </a:pPr>
            <a:r>
              <a:rPr lang="en-GB"/>
              <a:t>At Denbigh School, we place great value on homework. We believe that homework </a:t>
            </a:r>
            <a:r>
              <a:rPr lang="en-GB" sz="1200">
                <a:effectLst/>
                <a:latin typeface="Calibri" panose="020F0502020204030204" pitchFamily="34" charset="0"/>
                <a:ea typeface="Calibri" panose="020F0502020204030204" pitchFamily="34" charset="0"/>
                <a:cs typeface="Times New Roman" panose="02020603050405020304" pitchFamily="18" charset="0"/>
              </a:rPr>
              <a:t>helps students use and develop independent learning skills and important study habits.</a:t>
            </a:r>
          </a:p>
          <a:p>
            <a:pPr marL="0" marR="0" lvl="0" indent="0" algn="l" defTabSz="906079" rtl="0" eaLnBrk="1" fontAlgn="auto" latinLnBrk="0" hangingPunct="1">
              <a:lnSpc>
                <a:spcPct val="100000"/>
              </a:lnSpc>
              <a:spcBef>
                <a:spcPts val="0"/>
              </a:spcBef>
              <a:spcAft>
                <a:spcPts val="0"/>
              </a:spcAft>
              <a:buClrTx/>
              <a:buSzTx/>
              <a:buFontTx/>
              <a:buNone/>
              <a:tabLst/>
              <a:defRPr/>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defTabSz="906079">
              <a:defRPr/>
            </a:pPr>
            <a:r>
              <a:rPr lang="en-GB"/>
              <a:t>Our expectations are that </a:t>
            </a:r>
            <a:r>
              <a:rPr lang="en-GB" sz="1200">
                <a:effectLst/>
                <a:latin typeface="Calibri"/>
                <a:ea typeface="Calibri" panose="020F0502020204030204" pitchFamily="34" charset="0"/>
                <a:cs typeface="Calibri"/>
              </a:rPr>
              <a:t>Students must ensure that they complete homework by the date it is due in and it is their responsibility to ensure they have either submitted their homework via Teams or placed their homework into their bag. If homework is to be completed on paper, </a:t>
            </a:r>
            <a:r>
              <a:rPr lang="en-GB">
                <a:latin typeface="Calibri"/>
                <a:ea typeface="Calibri" panose="020F0502020204030204" pitchFamily="34" charset="0"/>
                <a:cs typeface="Calibri"/>
              </a:rPr>
              <a:t>it may</a:t>
            </a:r>
            <a:r>
              <a:rPr lang="en-GB" sz="1200">
                <a:effectLst/>
                <a:latin typeface="Calibri"/>
                <a:ea typeface="Calibri" panose="020F0502020204030204" pitchFamily="34" charset="0"/>
                <a:cs typeface="Calibri"/>
              </a:rPr>
              <a:t> be beneficial for students to get themselves a homework folder so they can keep their homework sheets or books together.</a:t>
            </a:r>
          </a:p>
          <a:p>
            <a:pPr defTabSz="906079">
              <a:defRPr/>
            </a:pPr>
            <a:endParaRPr lang="en-GB" sz="1200">
              <a:effectLst/>
              <a:latin typeface="Calibri" panose="020F0502020204030204" pitchFamily="34" charset="0"/>
              <a:cs typeface="Times New Roman" panose="02020603050405020304" pitchFamily="18" charset="0"/>
            </a:endParaRPr>
          </a:p>
          <a:p>
            <a:pPr defTabSz="906079">
              <a:defRPr/>
            </a:pPr>
            <a:r>
              <a:rPr lang="en-GB" sz="1200">
                <a:effectLst/>
                <a:latin typeface="Calibri" panose="020F0502020204030204" pitchFamily="34" charset="0"/>
                <a:ea typeface="Calibri" panose="020F0502020204030204" pitchFamily="34" charset="0"/>
                <a:cs typeface="Times New Roman" panose="02020603050405020304" pitchFamily="18" charset="0"/>
              </a:rPr>
              <a:t>If you have concerns about an aspect of the homework or homework that has been set, it is important to address this with the teacher in the first instance so that we can ensure issues can be addressed as soon as possible. It is usually best to contact the teacher by email.</a:t>
            </a:r>
            <a:endParaRPr lang="en-GB"/>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23</a:t>
            </a:fld>
            <a:endParaRPr lang="en-GB"/>
          </a:p>
        </p:txBody>
      </p:sp>
    </p:spTree>
    <p:extLst>
      <p:ext uri="{BB962C8B-B14F-4D97-AF65-F5344CB8AC3E}">
        <p14:creationId xmlns:p14="http://schemas.microsoft.com/office/powerpoint/2010/main" val="1099998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PJE</a:t>
            </a:r>
          </a:p>
        </p:txBody>
      </p:sp>
      <p:sp>
        <p:nvSpPr>
          <p:cNvPr id="4" name="Slide Number Placeholder 3"/>
          <p:cNvSpPr>
            <a:spLocks noGrp="1"/>
          </p:cNvSpPr>
          <p:nvPr>
            <p:ph type="sldNum" sz="quarter" idx="5"/>
          </p:nvPr>
        </p:nvSpPr>
        <p:spPr/>
        <p:txBody>
          <a:bodyPr/>
          <a:lstStyle/>
          <a:p>
            <a:fld id="{571AF8E5-5FFB-4084-B77C-520B3A68D911}" type="slidenum">
              <a:rPr lang="en-GB" smtClean="0"/>
              <a:t>27</a:t>
            </a:fld>
            <a:endParaRPr lang="en-GB"/>
          </a:p>
        </p:txBody>
      </p:sp>
    </p:spTree>
    <p:extLst>
      <p:ext uri="{BB962C8B-B14F-4D97-AF65-F5344CB8AC3E}">
        <p14:creationId xmlns:p14="http://schemas.microsoft.com/office/powerpoint/2010/main" val="2885791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Extra curricular activities are a good way for young people to get to know others with similar interests and spend more time doing what they love. These will include sporting, music, art and drama activities to name a few. </a:t>
            </a:r>
          </a:p>
          <a:p>
            <a:r>
              <a:rPr lang="en-GB"/>
              <a:t>For some, this may be the first time they attend a club, so please do encourage students to get involved and try at least one.</a:t>
            </a:r>
            <a:endParaRPr lang="en-GB">
              <a:cs typeface="Calibri"/>
            </a:endParaRP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28</a:t>
            </a:fld>
            <a:endParaRPr lang="en-GB"/>
          </a:p>
        </p:txBody>
      </p:sp>
    </p:spTree>
    <p:extLst>
      <p:ext uri="{BB962C8B-B14F-4D97-AF65-F5344CB8AC3E}">
        <p14:creationId xmlns:p14="http://schemas.microsoft.com/office/powerpoint/2010/main" val="1974473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PJE</a:t>
            </a:r>
          </a:p>
          <a:p>
            <a:r>
              <a:rPr lang="en-GB"/>
              <a:t>Here at Denbigh we divide attitude to learning into 5 Attitude to Learning Statements.  These statements are known as the 5 P’s.</a:t>
            </a:r>
            <a:endParaRPr lang="en-GB">
              <a:cs typeface="Calibri"/>
            </a:endParaRPr>
          </a:p>
          <a:p>
            <a:endParaRPr lang="en-GB"/>
          </a:p>
          <a:p>
            <a:r>
              <a:rPr lang="en-GB"/>
              <a:t>The 5 P’s are to be Prepared, be Punctual, to Pay Attention, to Participate and to take Pride</a:t>
            </a:r>
            <a:endParaRPr lang="en-GB">
              <a:cs typeface="Calibri"/>
            </a:endParaRPr>
          </a:p>
          <a:p>
            <a:endParaRPr lang="en-GB"/>
          </a:p>
          <a:p>
            <a:r>
              <a:rPr lang="en-GB"/>
              <a:t>Each strand will be graded out of 5 with 5 suggesting a student is exceptional within this strand and 1 suggesting that there is a cause for concern.  Teachers will grade each strand and then provide a holistic Attitude to Learning grade which takes into account all of the strands.  </a:t>
            </a:r>
          </a:p>
          <a:p>
            <a:endParaRPr lang="en-GB"/>
          </a:p>
        </p:txBody>
      </p:sp>
      <p:sp>
        <p:nvSpPr>
          <p:cNvPr id="4" name="Slide Number Placeholder 3"/>
          <p:cNvSpPr>
            <a:spLocks noGrp="1"/>
          </p:cNvSpPr>
          <p:nvPr>
            <p:ph type="sldNum" sz="quarter" idx="5"/>
          </p:nvPr>
        </p:nvSpPr>
        <p:spPr/>
        <p:txBody>
          <a:bodyPr/>
          <a:lstStyle/>
          <a:p>
            <a:fld id="{761B3995-39DA-4A7E-8056-DDC77DDD1928}" type="slidenum">
              <a:rPr lang="en-GB" smtClean="0"/>
              <a:t>34</a:t>
            </a:fld>
            <a:endParaRPr lang="en-GB"/>
          </a:p>
        </p:txBody>
      </p:sp>
    </p:spTree>
    <p:extLst>
      <p:ext uri="{BB962C8B-B14F-4D97-AF65-F5344CB8AC3E}">
        <p14:creationId xmlns:p14="http://schemas.microsoft.com/office/powerpoint/2010/main" val="560778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This table provides some examples for each strand of the 5 P’s. This is not the full exhaustive list and are some typical examples that we would expect to see from a grade 3 ‘good’ student.</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35</a:t>
            </a:fld>
            <a:endParaRPr lang="en-GB"/>
          </a:p>
        </p:txBody>
      </p:sp>
    </p:spTree>
    <p:extLst>
      <p:ext uri="{BB962C8B-B14F-4D97-AF65-F5344CB8AC3E}">
        <p14:creationId xmlns:p14="http://schemas.microsoft.com/office/powerpoint/2010/main" val="2564491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will receive three progress reports through this academic year.  The key dates each progress report can be viewed on the key dates slide at the end of the presentation.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At each progress report point your son or daughter’s teacher will report a Homework Percentage, the number of behaviour points and their holistic Attitude to Learning grade. </a:t>
            </a:r>
            <a:r>
              <a:rPr lang="en-GB">
                <a:solidFill>
                  <a:schemeClr val="bg1"/>
                </a:solidFill>
                <a:cs typeface="Calibri"/>
              </a:rPr>
              <a:t>For progress report 2 and 3, the teacher will also report a CLG (current learning grade).</a:t>
            </a:r>
            <a:endParaRPr lang="en-GB" sz="1100">
              <a:solidFill>
                <a:schemeClr val="bg1"/>
              </a:solidFill>
            </a:endParaRPr>
          </a:p>
          <a:p>
            <a:endParaRPr lang="en-US">
              <a:cs typeface="Calibri"/>
            </a:endParaRPr>
          </a:p>
          <a:p>
            <a:endParaRPr lang="en-US"/>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36</a:t>
            </a:fld>
            <a:endParaRPr lang="en-GB"/>
          </a:p>
        </p:txBody>
      </p:sp>
    </p:spTree>
    <p:extLst>
      <p:ext uri="{BB962C8B-B14F-4D97-AF65-F5344CB8AC3E}">
        <p14:creationId xmlns:p14="http://schemas.microsoft.com/office/powerpoint/2010/main" val="2195426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Each subject area has written statements indicating what students should know and have mastered at key points throughout the year.</a:t>
            </a:r>
          </a:p>
          <a:p>
            <a:r>
              <a:rPr lang="en-GB" err="1"/>
              <a:t>Teacgers</a:t>
            </a:r>
            <a:r>
              <a:rPr lang="en-GB"/>
              <a:t> will provide a level descriptor which indicates how students are performing in line with the subject statements.  </a:t>
            </a:r>
          </a:p>
          <a:p>
            <a:r>
              <a:rPr lang="en-GB"/>
              <a:t>There are four categories: exceeding, secure, developing and emerging.</a:t>
            </a: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37</a:t>
            </a:fld>
            <a:endParaRPr lang="en-GB"/>
          </a:p>
        </p:txBody>
      </p:sp>
    </p:spTree>
    <p:extLst>
      <p:ext uri="{BB962C8B-B14F-4D97-AF65-F5344CB8AC3E}">
        <p14:creationId xmlns:p14="http://schemas.microsoft.com/office/powerpoint/2010/main" val="3114048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will receive three progress reports through this academic year.  The key dates each progress report can be viewed on the key dates slide at the end of the presentation.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At each progress report point your son or daughter’s teacher will report a Homework Percentage, the number of behaviour points and their holistic Attitude to Learning grade. </a:t>
            </a:r>
            <a:r>
              <a:rPr lang="en-GB">
                <a:solidFill>
                  <a:schemeClr val="bg1"/>
                </a:solidFill>
                <a:cs typeface="Calibri"/>
              </a:rPr>
              <a:t>For progress report 2 and 3, the teacher will also report a CLG (current learning grade).</a:t>
            </a:r>
            <a:endParaRPr lang="en-GB" sz="1100">
              <a:solidFill>
                <a:schemeClr val="bg1"/>
              </a:solidFill>
            </a:endParaRPr>
          </a:p>
          <a:p>
            <a:endParaRPr lang="en-US">
              <a:cs typeface="Calibri"/>
            </a:endParaRPr>
          </a:p>
          <a:p>
            <a:endParaRPr lang="en-US"/>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38</a:t>
            </a:fld>
            <a:endParaRPr lang="en-GB"/>
          </a:p>
        </p:txBody>
      </p:sp>
    </p:spTree>
    <p:extLst>
      <p:ext uri="{BB962C8B-B14F-4D97-AF65-F5344CB8AC3E}">
        <p14:creationId xmlns:p14="http://schemas.microsoft.com/office/powerpoint/2010/main" val="1851537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end of year assessments are a series of assessments completed for each student, every year, to gauge their progress within each subject.</a:t>
            </a:r>
          </a:p>
          <a:p>
            <a:endParaRPr lang="en-US"/>
          </a:p>
          <a:p>
            <a:r>
              <a:rPr lang="en-US"/>
              <a:t>Students will complete their assessments in classrooms during </a:t>
            </a:r>
            <a:r>
              <a:rPr lang="en-US" err="1"/>
              <a:t>xxxxx</a:t>
            </a:r>
            <a:endParaRPr lang="en-US">
              <a:cs typeface="Calibri" panose="020F0502020204030204"/>
            </a:endParaRPr>
          </a:p>
          <a:p>
            <a:endParaRPr lang="en-US"/>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39</a:t>
            </a:fld>
            <a:endParaRPr lang="en-GB"/>
          </a:p>
        </p:txBody>
      </p:sp>
    </p:spTree>
    <p:extLst>
      <p:ext uri="{BB962C8B-B14F-4D97-AF65-F5344CB8AC3E}">
        <p14:creationId xmlns:p14="http://schemas.microsoft.com/office/powerpoint/2010/main" val="40693167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“What can we do as parents to support at home?” is a question that we get asked often by parents.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a:defRPr/>
            </a:pPr>
            <a:r>
              <a:rPr lang="en-GB"/>
              <a:t>The key areas that we encourage parents to focus on include: </a:t>
            </a:r>
            <a:endParaRPr lang="en-GB">
              <a:cs typeface="Calibri"/>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a:t>Reinforcing good routines at home with homework, organisation, and attitudes to learning.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a:t>Ensuring attendance to our tutor and subject consultation evenings so that you can receive the most up to date information on your son or daughters academic progress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a:t>Providing help to your son or daughter with their preparations for their end of year Pre-Public Exams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a:t>And finally, support them as much as possible with the core subjects of Maths and English.</a:t>
            </a:r>
            <a:endParaRPr lang="en-GB">
              <a:cs typeface="Calibri"/>
            </a:endParaRPr>
          </a:p>
          <a:p>
            <a:endParaRPr lang="en-GB"/>
          </a:p>
        </p:txBody>
      </p:sp>
      <p:sp>
        <p:nvSpPr>
          <p:cNvPr id="4" name="Slide Number Placeholder 3"/>
          <p:cNvSpPr>
            <a:spLocks noGrp="1"/>
          </p:cNvSpPr>
          <p:nvPr>
            <p:ph type="sldNum" sz="quarter" idx="5"/>
          </p:nvPr>
        </p:nvSpPr>
        <p:spPr/>
        <p:txBody>
          <a:bodyPr/>
          <a:lstStyle/>
          <a:p>
            <a:fld id="{571AF8E5-5FFB-4084-B77C-520B3A68D911}" type="slidenum">
              <a:rPr lang="en-GB" smtClean="0"/>
              <a:t>40</a:t>
            </a:fld>
            <a:endParaRPr lang="en-GB"/>
          </a:p>
        </p:txBody>
      </p:sp>
    </p:spTree>
    <p:extLst>
      <p:ext uri="{BB962C8B-B14F-4D97-AF65-F5344CB8AC3E}">
        <p14:creationId xmlns:p14="http://schemas.microsoft.com/office/powerpoint/2010/main" val="12517994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On this slide, you can see some of our key dates for this year.</a:t>
            </a:r>
          </a:p>
          <a:p>
            <a:r>
              <a:rPr lang="en-GB">
                <a:ea typeface="Calibri"/>
                <a:cs typeface="Calibri"/>
              </a:rPr>
              <a:t>ERE</a:t>
            </a:r>
          </a:p>
          <a:p>
            <a:endParaRPr lang="en-GB">
              <a:ea typeface="Calibri"/>
              <a:cs typeface="Calibri"/>
            </a:endParaRPr>
          </a:p>
        </p:txBody>
      </p:sp>
      <p:sp>
        <p:nvSpPr>
          <p:cNvPr id="4" name="Slide Number Placeholder 3"/>
          <p:cNvSpPr>
            <a:spLocks noGrp="1"/>
          </p:cNvSpPr>
          <p:nvPr>
            <p:ph type="sldNum" sz="quarter" idx="5"/>
          </p:nvPr>
        </p:nvSpPr>
        <p:spPr/>
        <p:txBody>
          <a:bodyPr/>
          <a:lstStyle/>
          <a:p>
            <a:fld id="{571AF8E5-5FFB-4084-B77C-520B3A68D911}" type="slidenum">
              <a:rPr lang="en-GB" smtClean="0"/>
              <a:t>41</a:t>
            </a:fld>
            <a:endParaRPr lang="en-GB"/>
          </a:p>
        </p:txBody>
      </p:sp>
    </p:spTree>
    <p:extLst>
      <p:ext uri="{BB962C8B-B14F-4D97-AF65-F5344CB8AC3E}">
        <p14:creationId xmlns:p14="http://schemas.microsoft.com/office/powerpoint/2010/main" val="1964826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82B50-0355-1F50-002B-FCFB5D2A2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E84D8-2CCB-3BD1-B52D-48A2A4EC6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D590B5-C608-2730-2D35-69A1E4EC90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Do pop</a:t>
            </a:r>
            <a:r>
              <a:rPr lang="en-GB" baseline="0"/>
              <a:t> into the activity studio as you leave to find out more about the association. </a:t>
            </a:r>
            <a:r>
              <a:rPr lang="en-GB" altLang="en-US"/>
              <a:t>I will now hand over to Miss Ings who is head of</a:t>
            </a:r>
            <a:r>
              <a:rPr lang="en-GB" altLang="en-US" baseline="0"/>
              <a:t> Stephenson house and she will talk about pastoral support and how we’re promoting literacy </a:t>
            </a:r>
            <a:endParaRPr lang="en-US"/>
          </a:p>
          <a:p>
            <a:endParaRPr lang="en-GB"/>
          </a:p>
        </p:txBody>
      </p:sp>
      <p:sp>
        <p:nvSpPr>
          <p:cNvPr id="4" name="Slide Number Placeholder 3">
            <a:extLst>
              <a:ext uri="{FF2B5EF4-FFF2-40B4-BE49-F238E27FC236}">
                <a16:creationId xmlns:a16="http://schemas.microsoft.com/office/drawing/2014/main" id="{92DA6B6A-8B42-A334-873C-0AEB9B627AE3}"/>
              </a:ext>
            </a:extLst>
          </p:cNvPr>
          <p:cNvSpPr>
            <a:spLocks noGrp="1"/>
          </p:cNvSpPr>
          <p:nvPr>
            <p:ph type="sldNum" sz="quarter" idx="5"/>
          </p:nvPr>
        </p:nvSpPr>
        <p:spPr/>
        <p:txBody>
          <a:bodyPr/>
          <a:lstStyle/>
          <a:p>
            <a:fld id="{571AF8E5-5FFB-4084-B77C-520B3A68D911}" type="slidenum">
              <a:rPr lang="en-GB" smtClean="0"/>
              <a:t>46</a:t>
            </a:fld>
            <a:endParaRPr lang="en-GB"/>
          </a:p>
        </p:txBody>
      </p:sp>
    </p:spTree>
    <p:extLst>
      <p:ext uri="{BB962C8B-B14F-4D97-AF65-F5344CB8AC3E}">
        <p14:creationId xmlns:p14="http://schemas.microsoft.com/office/powerpoint/2010/main" val="1273880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That concludes this evening’s curriculum pathways evening, and I hope that you have found the information that we have provided useful.</a:t>
            </a:r>
          </a:p>
          <a:p>
            <a:endParaRPr lang="en-GB"/>
          </a:p>
          <a:p>
            <a:r>
              <a:rPr lang="en-GB"/>
              <a:t>Thank you for listening.</a:t>
            </a:r>
          </a:p>
        </p:txBody>
      </p:sp>
      <p:sp>
        <p:nvSpPr>
          <p:cNvPr id="4" name="Slide Number Placeholder 3"/>
          <p:cNvSpPr>
            <a:spLocks noGrp="1"/>
          </p:cNvSpPr>
          <p:nvPr>
            <p:ph type="sldNum" sz="quarter" idx="5"/>
          </p:nvPr>
        </p:nvSpPr>
        <p:spPr/>
        <p:txBody>
          <a:bodyPr/>
          <a:lstStyle/>
          <a:p>
            <a:fld id="{761B3995-39DA-4A7E-8056-DDC77DDD1928}" type="slidenum">
              <a:rPr lang="en-GB" smtClean="0"/>
              <a:t>47</a:t>
            </a:fld>
            <a:endParaRPr lang="en-GB"/>
          </a:p>
        </p:txBody>
      </p:sp>
    </p:spTree>
    <p:extLst>
      <p:ext uri="{BB962C8B-B14F-4D97-AF65-F5344CB8AC3E}">
        <p14:creationId xmlns:p14="http://schemas.microsoft.com/office/powerpoint/2010/main" val="10572903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Front Cover">
    <p:bg>
      <p:bgPr>
        <a:solidFill>
          <a:srgbClr val="21356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D066EE-9FCC-3108-2C5A-0B792C57318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12192000" cy="6866552"/>
          </a:xfrm>
          <a:prstGeom prst="rect">
            <a:avLst/>
          </a:prstGeom>
        </p:spPr>
      </p:pic>
    </p:spTree>
    <p:extLst>
      <p:ext uri="{BB962C8B-B14F-4D97-AF65-F5344CB8AC3E}">
        <p14:creationId xmlns:p14="http://schemas.microsoft.com/office/powerpoint/2010/main" val="4194695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Front Cov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D066EE-9FCC-3108-2C5A-0B792C57318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12192000" cy="6866552"/>
          </a:xfrm>
          <a:prstGeom prst="rect">
            <a:avLst/>
          </a:prstGeom>
        </p:spPr>
      </p:pic>
      <p:pic>
        <p:nvPicPr>
          <p:cNvPr id="2" name="Picture 1">
            <a:extLst>
              <a:ext uri="{FF2B5EF4-FFF2-40B4-BE49-F238E27FC236}">
                <a16:creationId xmlns:a16="http://schemas.microsoft.com/office/drawing/2014/main" id="{EEC37FCB-4470-43C5-0D8F-CB3FFD83549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4" name="TextBox 3">
            <a:extLst>
              <a:ext uri="{FF2B5EF4-FFF2-40B4-BE49-F238E27FC236}">
                <a16:creationId xmlns:a16="http://schemas.microsoft.com/office/drawing/2014/main" id="{6F3A52B1-642F-2633-8161-0CC4CA063249}"/>
              </a:ext>
            </a:extLst>
          </p:cNvPr>
          <p:cNvSpPr txBox="1"/>
          <p:nvPr/>
        </p:nvSpPr>
        <p:spPr>
          <a:xfrm>
            <a:off x="5308847" y="6379050"/>
            <a:ext cx="5042516" cy="338554"/>
          </a:xfrm>
          <a:prstGeom prst="rect">
            <a:avLst/>
          </a:prstGeom>
          <a:noFill/>
        </p:spPr>
        <p:txBody>
          <a:bodyPr wrap="square" rtlCol="0">
            <a:spAutoFit/>
          </a:bodyPr>
          <a:lstStyle/>
          <a:p>
            <a:pPr algn="ctr"/>
            <a:r>
              <a:rPr lang="en-GB" sz="1600">
                <a:solidFill>
                  <a:srgbClr val="75ABE1"/>
                </a:solidFill>
              </a:rPr>
              <a:t>Be Engaged </a:t>
            </a:r>
            <a:r>
              <a:rPr lang="en-GB" sz="1600">
                <a:solidFill>
                  <a:srgbClr val="1E2949"/>
                </a:solidFill>
              </a:rPr>
              <a:t>|</a:t>
            </a:r>
            <a:r>
              <a:rPr lang="en-GB" sz="1600">
                <a:solidFill>
                  <a:srgbClr val="75ABE1"/>
                </a:solidFill>
              </a:rPr>
              <a:t> Be Kind &amp; Respectful </a:t>
            </a:r>
            <a:r>
              <a:rPr lang="en-GB" sz="1600">
                <a:solidFill>
                  <a:srgbClr val="1E2949"/>
                </a:solidFill>
              </a:rPr>
              <a:t>| </a:t>
            </a:r>
            <a:r>
              <a:rPr lang="en-GB" sz="1600">
                <a:solidFill>
                  <a:srgbClr val="75ABE1"/>
                </a:solidFill>
              </a:rPr>
              <a:t>Do No Harm</a:t>
            </a:r>
          </a:p>
        </p:txBody>
      </p:sp>
    </p:spTree>
    <p:extLst>
      <p:ext uri="{BB962C8B-B14F-4D97-AF65-F5344CB8AC3E}">
        <p14:creationId xmlns:p14="http://schemas.microsoft.com/office/powerpoint/2010/main" val="2473461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Content Page White">
    <p:spTree>
      <p:nvGrpSpPr>
        <p:cNvPr id="1" name=""/>
        <p:cNvGrpSpPr/>
        <p:nvPr/>
      </p:nvGrpSpPr>
      <p:grpSpPr>
        <a:xfrm>
          <a:off x="0" y="0"/>
          <a:ext cx="0" cy="0"/>
          <a:chOff x="0" y="0"/>
          <a:chExt cx="0" cy="0"/>
        </a:xfrm>
      </p:grpSpPr>
      <p:pic>
        <p:nvPicPr>
          <p:cNvPr id="3" name="Picture 2" descr="A blue and white background with a house&#10;&#10;Description automatically generated">
            <a:extLst>
              <a:ext uri="{FF2B5EF4-FFF2-40B4-BE49-F238E27FC236}">
                <a16:creationId xmlns:a16="http://schemas.microsoft.com/office/drawing/2014/main" id="{CFD066EE-9FCC-3108-2C5A-0B792C573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714625" cy="1300310"/>
          </a:xfrm>
          <a:prstGeom prst="rect">
            <a:avLst/>
          </a:prstGeom>
        </p:spPr>
      </p:pic>
      <p:pic>
        <p:nvPicPr>
          <p:cNvPr id="13" name="Picture 12">
            <a:extLst>
              <a:ext uri="{FF2B5EF4-FFF2-40B4-BE49-F238E27FC236}">
                <a16:creationId xmlns:a16="http://schemas.microsoft.com/office/drawing/2014/main" id="{A9CAC71E-E30B-356F-A4FA-706CB5A91B5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5" name="TextBox 4">
            <a:extLst>
              <a:ext uri="{FF2B5EF4-FFF2-40B4-BE49-F238E27FC236}">
                <a16:creationId xmlns:a16="http://schemas.microsoft.com/office/drawing/2014/main" id="{F3E641A3-D066-4635-7601-FB3B290234D3}"/>
              </a:ext>
            </a:extLst>
          </p:cNvPr>
          <p:cNvSpPr txBox="1"/>
          <p:nvPr/>
        </p:nvSpPr>
        <p:spPr>
          <a:xfrm>
            <a:off x="5308847" y="6379050"/>
            <a:ext cx="5042516" cy="338554"/>
          </a:xfrm>
          <a:prstGeom prst="rect">
            <a:avLst/>
          </a:prstGeom>
          <a:noFill/>
        </p:spPr>
        <p:txBody>
          <a:bodyPr wrap="square" rtlCol="0">
            <a:spAutoFit/>
          </a:bodyPr>
          <a:lstStyle/>
          <a:p>
            <a:pPr algn="ctr"/>
            <a:r>
              <a:rPr lang="en-GB" sz="1600">
                <a:solidFill>
                  <a:srgbClr val="75ABE1"/>
                </a:solidFill>
              </a:rPr>
              <a:t>Be Engaged </a:t>
            </a:r>
            <a:r>
              <a:rPr lang="en-GB" sz="1600">
                <a:solidFill>
                  <a:srgbClr val="1E2949"/>
                </a:solidFill>
              </a:rPr>
              <a:t>|</a:t>
            </a:r>
            <a:r>
              <a:rPr lang="en-GB" sz="1600">
                <a:solidFill>
                  <a:srgbClr val="75ABE1"/>
                </a:solidFill>
              </a:rPr>
              <a:t> Be Kind &amp; Respectful </a:t>
            </a:r>
            <a:r>
              <a:rPr lang="en-GB" sz="1600">
                <a:solidFill>
                  <a:srgbClr val="1E2949"/>
                </a:solidFill>
              </a:rPr>
              <a:t>| </a:t>
            </a:r>
            <a:r>
              <a:rPr lang="en-GB" sz="1600">
                <a:solidFill>
                  <a:srgbClr val="75ABE1"/>
                </a:solidFill>
              </a:rPr>
              <a:t>Do No Harm</a:t>
            </a:r>
          </a:p>
        </p:txBody>
      </p:sp>
    </p:spTree>
    <p:extLst>
      <p:ext uri="{BB962C8B-B14F-4D97-AF65-F5344CB8AC3E}">
        <p14:creationId xmlns:p14="http://schemas.microsoft.com/office/powerpoint/2010/main" val="3658737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ntent Page Blue">
    <p:bg>
      <p:bgPr>
        <a:solidFill>
          <a:srgbClr val="21356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D066EE-9FCC-3108-2C5A-0B792C57318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2714624" cy="1300310"/>
          </a:xfrm>
          <a:prstGeom prst="rect">
            <a:avLst/>
          </a:prstGeom>
        </p:spPr>
      </p:pic>
      <p:pic>
        <p:nvPicPr>
          <p:cNvPr id="13" name="Picture 12">
            <a:extLst>
              <a:ext uri="{FF2B5EF4-FFF2-40B4-BE49-F238E27FC236}">
                <a16:creationId xmlns:a16="http://schemas.microsoft.com/office/drawing/2014/main" id="{A9CAC71E-E30B-356F-A4FA-706CB5A91B5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2" name="TextBox 1">
            <a:extLst>
              <a:ext uri="{FF2B5EF4-FFF2-40B4-BE49-F238E27FC236}">
                <a16:creationId xmlns:a16="http://schemas.microsoft.com/office/drawing/2014/main" id="{B36DD9B5-642E-2801-20D3-5BD2C645BBB8}"/>
              </a:ext>
            </a:extLst>
          </p:cNvPr>
          <p:cNvSpPr txBox="1"/>
          <p:nvPr/>
        </p:nvSpPr>
        <p:spPr>
          <a:xfrm>
            <a:off x="5308847" y="6379050"/>
            <a:ext cx="5042516" cy="338554"/>
          </a:xfrm>
          <a:prstGeom prst="rect">
            <a:avLst/>
          </a:prstGeom>
          <a:noFill/>
        </p:spPr>
        <p:txBody>
          <a:bodyPr wrap="square" rtlCol="0">
            <a:spAutoFit/>
          </a:bodyPr>
          <a:lstStyle/>
          <a:p>
            <a:pPr algn="ctr"/>
            <a:r>
              <a:rPr lang="en-GB" sz="1600">
                <a:solidFill>
                  <a:srgbClr val="75ABE1"/>
                </a:solidFill>
              </a:rPr>
              <a:t>Be Engaged </a:t>
            </a:r>
            <a:r>
              <a:rPr lang="en-GB" sz="1600">
                <a:solidFill>
                  <a:srgbClr val="1E2949"/>
                </a:solidFill>
              </a:rPr>
              <a:t>|</a:t>
            </a:r>
            <a:r>
              <a:rPr lang="en-GB" sz="1600">
                <a:solidFill>
                  <a:srgbClr val="75ABE1"/>
                </a:solidFill>
              </a:rPr>
              <a:t> Be Kind &amp; Respectful </a:t>
            </a:r>
            <a:r>
              <a:rPr lang="en-GB" sz="1600">
                <a:solidFill>
                  <a:srgbClr val="1E2949"/>
                </a:solidFill>
              </a:rPr>
              <a:t>| </a:t>
            </a:r>
            <a:r>
              <a:rPr lang="en-GB" sz="1600">
                <a:solidFill>
                  <a:srgbClr val="75ABE1"/>
                </a:solidFill>
              </a:rPr>
              <a:t>Do No Harm</a:t>
            </a:r>
          </a:p>
        </p:txBody>
      </p:sp>
    </p:spTree>
    <p:extLst>
      <p:ext uri="{BB962C8B-B14F-4D97-AF65-F5344CB8AC3E}">
        <p14:creationId xmlns:p14="http://schemas.microsoft.com/office/powerpoint/2010/main" val="120719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Questions">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in a lecture hall&#10;&#10;Description automatically generated">
            <a:extLst>
              <a:ext uri="{FF2B5EF4-FFF2-40B4-BE49-F238E27FC236}">
                <a16:creationId xmlns:a16="http://schemas.microsoft.com/office/drawing/2014/main" id="{49595FE6-E01F-B302-0183-9D0C38A2CD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4734" y="-1"/>
            <a:ext cx="8627262" cy="6858000"/>
          </a:xfrm>
          <a:prstGeom prst="rect">
            <a:avLst/>
          </a:prstGeom>
        </p:spPr>
      </p:pic>
      <p:pic>
        <p:nvPicPr>
          <p:cNvPr id="3" name="Picture 2">
            <a:extLst>
              <a:ext uri="{FF2B5EF4-FFF2-40B4-BE49-F238E27FC236}">
                <a16:creationId xmlns:a16="http://schemas.microsoft.com/office/drawing/2014/main" id="{CFD066EE-9FCC-3108-2C5A-0B792C57318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0"/>
            <a:ext cx="12192000" cy="6866552"/>
          </a:xfrm>
          <a:prstGeom prst="rect">
            <a:avLst/>
          </a:prstGeom>
        </p:spPr>
      </p:pic>
      <p:pic>
        <p:nvPicPr>
          <p:cNvPr id="2" name="Picture 1">
            <a:extLst>
              <a:ext uri="{FF2B5EF4-FFF2-40B4-BE49-F238E27FC236}">
                <a16:creationId xmlns:a16="http://schemas.microsoft.com/office/drawing/2014/main" id="{EEC37FCB-4470-43C5-0D8F-CB3FFD83549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Tree>
    <p:extLst>
      <p:ext uri="{BB962C8B-B14F-4D97-AF65-F5344CB8AC3E}">
        <p14:creationId xmlns:p14="http://schemas.microsoft.com/office/powerpoint/2010/main" val="2778827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D60B1-DECC-4A59-8AC8-D18C38CF5753}"/>
              </a:ext>
            </a:extLst>
          </p:cNvPr>
          <p:cNvSpPr>
            <a:spLocks noGrp="1"/>
          </p:cNvSpPr>
          <p:nvPr>
            <p:ph type="title"/>
          </p:nvPr>
        </p:nvSpPr>
        <p:spPr>
          <a:xfrm>
            <a:off x="838200" y="365125"/>
            <a:ext cx="5939444" cy="1325563"/>
          </a:xfrm>
        </p:spPr>
        <p:txBody>
          <a:bodyPr/>
          <a:lstStyle>
            <a:lvl1pPr>
              <a:defRPr b="1">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E8D9772-71C2-44FF-8B29-69C082B96364}"/>
              </a:ext>
            </a:extLst>
          </p:cNvPr>
          <p:cNvSpPr>
            <a:spLocks noGrp="1"/>
          </p:cNvSpPr>
          <p:nvPr>
            <p:ph sz="half" idx="1"/>
          </p:nvPr>
        </p:nvSpPr>
        <p:spPr>
          <a:xfrm>
            <a:off x="838199" y="1825625"/>
            <a:ext cx="6554585" cy="4351338"/>
          </a:xfrm>
        </p:spPr>
        <p:txBody>
          <a:bodyPr/>
          <a:lstStyle>
            <a:lvl1pPr>
              <a:defRPr sz="2500">
                <a:solidFill>
                  <a:schemeClr val="bg1"/>
                </a:solidFill>
              </a:defRPr>
            </a:lvl1pPr>
            <a:lvl2pPr>
              <a:defRPr sz="2300">
                <a:solidFill>
                  <a:schemeClr val="bg1"/>
                </a:solidFill>
              </a:defRPr>
            </a:lvl2pPr>
            <a:lvl3pPr>
              <a:defRPr sz="2100">
                <a:solidFill>
                  <a:schemeClr val="bg1"/>
                </a:solidFill>
              </a:defRPr>
            </a:lvl3pPr>
            <a:lvl4pPr>
              <a:defRPr sz="2000">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7813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5877289" y="3476625"/>
            <a:ext cx="6213111" cy="1430422"/>
          </a:xfrm>
        </p:spPr>
        <p:txBody>
          <a:bodyPr>
            <a:normAutofit/>
          </a:bodyPr>
          <a:lstStyle>
            <a:lvl1pPr marL="0" indent="0" algn="ctr">
              <a:buNone/>
              <a:defRPr sz="4000" b="1"/>
            </a:lvl1pPr>
          </a:lstStyle>
          <a:p>
            <a:pPr lvl="0"/>
            <a:r>
              <a:rPr lang="en-US"/>
              <a:t>Click to edit Master text styles</a:t>
            </a:r>
          </a:p>
        </p:txBody>
      </p:sp>
    </p:spTree>
    <p:extLst>
      <p:ext uri="{BB962C8B-B14F-4D97-AF65-F5344CB8AC3E}">
        <p14:creationId xmlns:p14="http://schemas.microsoft.com/office/powerpoint/2010/main" val="1680825237"/>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CAC77-682F-8ECC-A13E-08C260D6AF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A5EB53-B9CE-3125-E980-751C50398B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A81CB32-A585-3902-E56E-4AB06C8981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E8B4C9E-1B1D-AD03-DA42-949A7BEDC3C7}"/>
              </a:ext>
            </a:extLst>
          </p:cNvPr>
          <p:cNvSpPr>
            <a:spLocks noGrp="1"/>
          </p:cNvSpPr>
          <p:nvPr>
            <p:ph type="dt" sz="half" idx="10"/>
          </p:nvPr>
        </p:nvSpPr>
        <p:spPr/>
        <p:txBody>
          <a:bodyPr/>
          <a:lstStyle/>
          <a:p>
            <a:fld id="{C9C9D703-A56C-4C49-A50B-5A3E2DB864D6}" type="datetimeFigureOut">
              <a:rPr lang="en-GB" smtClean="0"/>
              <a:t>16/09/2025</a:t>
            </a:fld>
            <a:endParaRPr lang="en-GB"/>
          </a:p>
        </p:txBody>
      </p:sp>
      <p:sp>
        <p:nvSpPr>
          <p:cNvPr id="6" name="Footer Placeholder 5">
            <a:extLst>
              <a:ext uri="{FF2B5EF4-FFF2-40B4-BE49-F238E27FC236}">
                <a16:creationId xmlns:a16="http://schemas.microsoft.com/office/drawing/2014/main" id="{B97417CC-94C5-7D27-ABDF-D35A70BF3F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D4AAE4-97C0-9BE8-F20B-E78B21623544}"/>
              </a:ext>
            </a:extLst>
          </p:cNvPr>
          <p:cNvSpPr>
            <a:spLocks noGrp="1"/>
          </p:cNvSpPr>
          <p:nvPr>
            <p:ph type="sldNum" sz="quarter" idx="12"/>
          </p:nvPr>
        </p:nvSpPr>
        <p:spPr/>
        <p:txBody>
          <a:bodyPr/>
          <a:lstStyle/>
          <a:p>
            <a:fld id="{9C1F3CA0-D97F-41AE-99B5-98796D400990}" type="slidenum">
              <a:rPr lang="en-GB" smtClean="0"/>
              <a:t>‹#›</a:t>
            </a:fld>
            <a:endParaRPr lang="en-GB"/>
          </a:p>
        </p:txBody>
      </p:sp>
    </p:spTree>
    <p:extLst>
      <p:ext uri="{BB962C8B-B14F-4D97-AF65-F5344CB8AC3E}">
        <p14:creationId xmlns:p14="http://schemas.microsoft.com/office/powerpoint/2010/main" val="725940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blue and white background with a house&#10;&#10;Description automatically generated">
            <a:extLst>
              <a:ext uri="{FF2B5EF4-FFF2-40B4-BE49-F238E27FC236}">
                <a16:creationId xmlns:a16="http://schemas.microsoft.com/office/drawing/2014/main" id="{FFD96077-5554-D168-FC17-15FD54A024D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80815566-CF2B-7EE5-F4C7-C8C109138BA6}"/>
              </a:ext>
            </a:extLst>
          </p:cNvPr>
          <p:cNvSpPr>
            <a:spLocks noGrp="1"/>
          </p:cNvSpPr>
          <p:nvPr>
            <p:ph type="title"/>
          </p:nvPr>
        </p:nvSpPr>
        <p:spPr>
          <a:xfrm>
            <a:off x="4410435" y="2572873"/>
            <a:ext cx="7414404" cy="1996791"/>
          </a:xfrm>
          <a:prstGeom prst="rect">
            <a:avLst/>
          </a:prstGeom>
        </p:spPr>
        <p:txBody>
          <a:bodyPr vert="horz" lIns="91440" tIns="45720" rIns="91440" bIns="45720" rtlCol="0" anchor="ctr">
            <a:normAutofit/>
          </a:bodyPr>
          <a:lstStyle/>
          <a:p>
            <a:r>
              <a:rPr lang="en-US"/>
              <a:t>Presentation</a:t>
            </a:r>
            <a:br>
              <a:rPr lang="en-US"/>
            </a:br>
            <a:r>
              <a:rPr lang="en-US"/>
              <a:t>Example Title</a:t>
            </a:r>
            <a:endParaRPr lang="en-GB"/>
          </a:p>
        </p:txBody>
      </p:sp>
      <p:sp>
        <p:nvSpPr>
          <p:cNvPr id="3" name="Text Placeholder 2">
            <a:extLst>
              <a:ext uri="{FF2B5EF4-FFF2-40B4-BE49-F238E27FC236}">
                <a16:creationId xmlns:a16="http://schemas.microsoft.com/office/drawing/2014/main" id="{94AD47EC-2882-B0F6-DF6A-8408A6D903D1}"/>
              </a:ext>
            </a:extLst>
          </p:cNvPr>
          <p:cNvSpPr>
            <a:spLocks noGrp="1"/>
          </p:cNvSpPr>
          <p:nvPr>
            <p:ph type="body" idx="1"/>
          </p:nvPr>
        </p:nvSpPr>
        <p:spPr>
          <a:xfrm>
            <a:off x="5776284" y="4569664"/>
            <a:ext cx="6048555" cy="491705"/>
          </a:xfrm>
          <a:prstGeom prst="rect">
            <a:avLst/>
          </a:prstGeom>
        </p:spPr>
        <p:txBody>
          <a:bodyPr vert="horz" lIns="91440" tIns="45720" rIns="91440" bIns="45720" rtlCol="0">
            <a:normAutofit/>
          </a:bodyPr>
          <a:lstStyle/>
          <a:p>
            <a:pPr lvl="0"/>
            <a:r>
              <a:rPr lang="en-US"/>
              <a:t>Presentation Example Subtitle</a:t>
            </a:r>
            <a:endParaRPr lang="en-GB"/>
          </a:p>
        </p:txBody>
      </p:sp>
    </p:spTree>
    <p:extLst>
      <p:ext uri="{BB962C8B-B14F-4D97-AF65-F5344CB8AC3E}">
        <p14:creationId xmlns:p14="http://schemas.microsoft.com/office/powerpoint/2010/main" val="101369759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4" r:id="rId6"/>
    <p:sldLayoutId id="2147483716" r:id="rId7"/>
    <p:sldLayoutId id="2147483717" r:id="rId8"/>
  </p:sldLayoutIdLst>
  <p:txStyles>
    <p:title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hyperlink" Target="mailto:classcharts@denbigh.net"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5E558-8191-B078-02E6-75745254212B}"/>
              </a:ext>
            </a:extLst>
          </p:cNvPr>
          <p:cNvSpPr txBox="1">
            <a:spLocks/>
          </p:cNvSpPr>
          <p:nvPr/>
        </p:nvSpPr>
        <p:spPr>
          <a:xfrm>
            <a:off x="4115334" y="2116976"/>
            <a:ext cx="9144000" cy="2386584"/>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ctr"/>
            <a:r>
              <a:rPr lang="en-US" sz="4800" b="1">
                <a:solidFill>
                  <a:schemeClr val="bg1"/>
                </a:solidFill>
              </a:rPr>
              <a:t>Making the Most </a:t>
            </a:r>
            <a:br>
              <a:rPr lang="en-US" sz="4800" b="1"/>
            </a:br>
            <a:r>
              <a:rPr lang="en-US" sz="4800" b="1">
                <a:solidFill>
                  <a:schemeClr val="bg1"/>
                </a:solidFill>
              </a:rPr>
              <a:t>of Year 7</a:t>
            </a:r>
          </a:p>
        </p:txBody>
      </p:sp>
      <p:sp>
        <p:nvSpPr>
          <p:cNvPr id="3" name="Subtitle 2">
            <a:extLst>
              <a:ext uri="{FF2B5EF4-FFF2-40B4-BE49-F238E27FC236}">
                <a16:creationId xmlns:a16="http://schemas.microsoft.com/office/drawing/2014/main" id="{AE6B1BD8-454B-0F55-82A5-2FE0ABD2D55C}"/>
              </a:ext>
            </a:extLst>
          </p:cNvPr>
          <p:cNvSpPr txBox="1">
            <a:spLocks/>
          </p:cNvSpPr>
          <p:nvPr/>
        </p:nvSpPr>
        <p:spPr>
          <a:xfrm>
            <a:off x="4451318" y="4774227"/>
            <a:ext cx="5841076" cy="481677"/>
          </a:xfrm>
          <a:prstGeom prst="rect">
            <a:avLst/>
          </a:prstGeom>
        </p:spPr>
        <p:txBody>
          <a:bodyPr vert="horz" lIns="91440" tIns="45720" rIns="91440" bIns="45720" rtlCol="0" anchor="t">
            <a:normAutofit fontScale="92500" lnSpcReduction="2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300" b="1">
                <a:solidFill>
                  <a:schemeClr val="bg1"/>
                </a:solidFill>
              </a:rPr>
              <a:t>September 2025</a:t>
            </a:r>
          </a:p>
        </p:txBody>
      </p:sp>
    </p:spTree>
    <p:extLst>
      <p:ext uri="{BB962C8B-B14F-4D97-AF65-F5344CB8AC3E}">
        <p14:creationId xmlns:p14="http://schemas.microsoft.com/office/powerpoint/2010/main" val="1658852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B7398C8-233E-03CE-45C5-BDF887791D2B}"/>
              </a:ext>
            </a:extLst>
          </p:cNvPr>
          <p:cNvSpPr txBox="1">
            <a:spLocks/>
          </p:cNvSpPr>
          <p:nvPr/>
        </p:nvSpPr>
        <p:spPr>
          <a:xfrm>
            <a:off x="1030151" y="1385741"/>
            <a:ext cx="8393804" cy="5005634"/>
          </a:xfrm>
          <a:prstGeom prst="rect">
            <a:avLst/>
          </a:prstGeom>
        </p:spPr>
        <p:txBody>
          <a:bodyPr vert="horz" lIns="91440" tIns="45720" rIns="91440" bIns="45720" rtlCol="0" anchor="t">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sz="2400">
                <a:solidFill>
                  <a:schemeClr val="tx1"/>
                </a:solidFill>
              </a:rPr>
              <a:t>To give you an overview of:</a:t>
            </a:r>
          </a:p>
          <a:p>
            <a:pPr algn="l"/>
            <a:endParaRPr lang="en-GB" sz="1100">
              <a:solidFill>
                <a:schemeClr val="tx1"/>
              </a:solidFill>
            </a:endParaRPr>
          </a:p>
          <a:p>
            <a:pPr lvl="1"/>
            <a:r>
              <a:rPr lang="en-GB"/>
              <a:t>Key contacts and roles</a:t>
            </a:r>
          </a:p>
          <a:p>
            <a:pPr lvl="1"/>
            <a:r>
              <a:rPr lang="en-GB"/>
              <a:t>School Day, Curriculum, Clubs and Homework</a:t>
            </a:r>
          </a:p>
          <a:p>
            <a:pPr lvl="1"/>
            <a:r>
              <a:rPr lang="en-GB"/>
              <a:t>Communication </a:t>
            </a:r>
          </a:p>
          <a:p>
            <a:pPr lvl="1"/>
            <a:r>
              <a:rPr lang="en-GB">
                <a:cs typeface="Calibri"/>
              </a:rPr>
              <a:t>Uniform, Phones and Conduct</a:t>
            </a:r>
          </a:p>
          <a:p>
            <a:pPr lvl="1"/>
            <a:r>
              <a:rPr lang="en-GB"/>
              <a:t>Assessment and Progress Measures </a:t>
            </a:r>
          </a:p>
          <a:p>
            <a:pPr lvl="1"/>
            <a:r>
              <a:rPr lang="en-GB"/>
              <a:t>Supporting your child at home</a:t>
            </a:r>
          </a:p>
          <a:p>
            <a:pPr lvl="1"/>
            <a:r>
              <a:rPr lang="en-GB">
                <a:ea typeface="+mn-lt"/>
                <a:cs typeface="+mn-lt"/>
              </a:rPr>
              <a:t>Key Dates</a:t>
            </a:r>
            <a:endParaRPr lang="en-GB"/>
          </a:p>
          <a:p>
            <a:pPr lvl="1"/>
            <a:r>
              <a:rPr lang="en-GB">
                <a:ea typeface="+mn-lt"/>
                <a:cs typeface="+mn-lt"/>
              </a:rPr>
              <a:t>Enrichment Days</a:t>
            </a:r>
          </a:p>
          <a:p>
            <a:pPr lvl="1"/>
            <a:r>
              <a:rPr lang="en-GB">
                <a:ea typeface="+mn-lt"/>
                <a:cs typeface="+mn-lt"/>
              </a:rPr>
              <a:t>Introduction to Denbigh Association</a:t>
            </a:r>
          </a:p>
          <a:p>
            <a:pPr algn="l"/>
            <a:endParaRPr lang="en-GB" sz="1200"/>
          </a:p>
        </p:txBody>
      </p:sp>
      <p:sp>
        <p:nvSpPr>
          <p:cNvPr id="3" name="Title 2">
            <a:extLst>
              <a:ext uri="{FF2B5EF4-FFF2-40B4-BE49-F238E27FC236}">
                <a16:creationId xmlns:a16="http://schemas.microsoft.com/office/drawing/2014/main" id="{E0EC16E0-4CE8-36F6-05A1-9826CA3E3462}"/>
              </a:ext>
            </a:extLst>
          </p:cNvPr>
          <p:cNvSpPr txBox="1">
            <a:spLocks/>
          </p:cNvSpPr>
          <p:nvPr/>
        </p:nvSpPr>
        <p:spPr>
          <a:xfrm>
            <a:off x="1346427" y="532924"/>
            <a:ext cx="9499146" cy="8339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The aims of this presentation</a:t>
            </a:r>
          </a:p>
        </p:txBody>
      </p:sp>
    </p:spTree>
    <p:extLst>
      <p:ext uri="{BB962C8B-B14F-4D97-AF65-F5344CB8AC3E}">
        <p14:creationId xmlns:p14="http://schemas.microsoft.com/office/powerpoint/2010/main" val="573808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1B656-9259-C578-D644-D8F63739F825}"/>
              </a:ext>
            </a:extLst>
          </p:cNvPr>
          <p:cNvSpPr txBox="1">
            <a:spLocks/>
          </p:cNvSpPr>
          <p:nvPr/>
        </p:nvSpPr>
        <p:spPr>
          <a:xfrm>
            <a:off x="4891339" y="3322400"/>
            <a:ext cx="6189453" cy="1325563"/>
          </a:xfrm>
          <a:prstGeom prst="rect">
            <a:avLst/>
          </a:prstGeom>
        </p:spPr>
        <p:txBody>
          <a:bodyPr lIns="91440" tIns="45720" rIns="91440" bIns="45720" anchor="t">
            <a:noAutofit/>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sz="6000" b="1">
                <a:solidFill>
                  <a:schemeClr val="tx1"/>
                </a:solidFill>
              </a:rPr>
              <a:t>Key Contacts &amp; Roles</a:t>
            </a:r>
          </a:p>
        </p:txBody>
      </p:sp>
    </p:spTree>
    <p:extLst>
      <p:ext uri="{BB962C8B-B14F-4D97-AF65-F5344CB8AC3E}">
        <p14:creationId xmlns:p14="http://schemas.microsoft.com/office/powerpoint/2010/main" val="1244859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1EF1451-12B0-9746-9156-DBB3064DA32B}"/>
              </a:ext>
            </a:extLst>
          </p:cNvPr>
          <p:cNvSpPr txBox="1">
            <a:spLocks/>
          </p:cNvSpPr>
          <p:nvPr/>
        </p:nvSpPr>
        <p:spPr>
          <a:xfrm>
            <a:off x="1346427" y="532924"/>
            <a:ext cx="9499146"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Key Contacts for Year 7</a:t>
            </a:r>
          </a:p>
        </p:txBody>
      </p:sp>
      <p:sp>
        <p:nvSpPr>
          <p:cNvPr id="3" name="TextBox 2">
            <a:extLst>
              <a:ext uri="{FF2B5EF4-FFF2-40B4-BE49-F238E27FC236}">
                <a16:creationId xmlns:a16="http://schemas.microsoft.com/office/drawing/2014/main" id="{0CDA6992-9F03-79C1-7AD9-8D2B662D99B7}"/>
              </a:ext>
            </a:extLst>
          </p:cNvPr>
          <p:cNvSpPr txBox="1"/>
          <p:nvPr/>
        </p:nvSpPr>
        <p:spPr>
          <a:xfrm>
            <a:off x="1509391" y="1858487"/>
            <a:ext cx="8646683" cy="3970318"/>
          </a:xfrm>
          <a:prstGeom prst="rect">
            <a:avLst/>
          </a:prstGeom>
          <a:noFill/>
        </p:spPr>
        <p:txBody>
          <a:bodyPr wrap="square" lIns="91440" tIns="45720" rIns="91440" bIns="45720" rtlCol="0" anchor="t">
            <a:spAutoFit/>
          </a:bodyPr>
          <a:lstStyle/>
          <a:p>
            <a:r>
              <a:rPr lang="en-GB" sz="2800" b="1"/>
              <a:t>Head of Year 7 Pastoral Leader</a:t>
            </a:r>
          </a:p>
          <a:p>
            <a:r>
              <a:rPr lang="en-GB" sz="2800"/>
              <a:t>Miss Roche</a:t>
            </a:r>
          </a:p>
          <a:p>
            <a:endParaRPr lang="en-GB" sz="2800" b="1"/>
          </a:p>
          <a:p>
            <a:r>
              <a:rPr lang="en-GB" sz="2800" b="1"/>
              <a:t>Head of Year 7 Transition Lead </a:t>
            </a:r>
          </a:p>
          <a:p>
            <a:r>
              <a:rPr lang="en-GB" sz="2800"/>
              <a:t>Mrs Smulders</a:t>
            </a:r>
          </a:p>
          <a:p>
            <a:pPr algn="ctr"/>
            <a:endParaRPr lang="en-GB" sz="2800" b="1" u="sng"/>
          </a:p>
          <a:p>
            <a:r>
              <a:rPr lang="en-US" sz="2800" b="1">
                <a:effectLst/>
                <a:ea typeface="Calibri"/>
              </a:rPr>
              <a:t>Assistant Headteacher for </a:t>
            </a:r>
          </a:p>
          <a:p>
            <a:r>
              <a:rPr lang="en-US" sz="2800" b="1">
                <a:effectLst/>
                <a:ea typeface="Calibri"/>
              </a:rPr>
              <a:t>Progress and Achievement (Years </a:t>
            </a:r>
            <a:r>
              <a:rPr lang="en-US" sz="2800" b="1">
                <a:ea typeface="Calibri"/>
              </a:rPr>
              <a:t>7</a:t>
            </a:r>
            <a:r>
              <a:rPr lang="en-US" sz="2800" b="1">
                <a:effectLst/>
                <a:ea typeface="Calibri"/>
              </a:rPr>
              <a:t>-10)</a:t>
            </a:r>
          </a:p>
          <a:p>
            <a:r>
              <a:rPr lang="en-GB" sz="2800"/>
              <a:t>Mr Waters</a:t>
            </a:r>
          </a:p>
        </p:txBody>
      </p:sp>
    </p:spTree>
    <p:extLst>
      <p:ext uri="{BB962C8B-B14F-4D97-AF65-F5344CB8AC3E}">
        <p14:creationId xmlns:p14="http://schemas.microsoft.com/office/powerpoint/2010/main" val="49272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F7E8B426-7652-50E9-89F8-34276C2519D0}"/>
              </a:ext>
            </a:extLst>
          </p:cNvPr>
          <p:cNvSpPr txBox="1">
            <a:spLocks/>
          </p:cNvSpPr>
          <p:nvPr/>
        </p:nvSpPr>
        <p:spPr>
          <a:xfrm>
            <a:off x="1346427" y="532924"/>
            <a:ext cx="9499146"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Contact Emails</a:t>
            </a:r>
          </a:p>
        </p:txBody>
      </p:sp>
      <p:graphicFrame>
        <p:nvGraphicFramePr>
          <p:cNvPr id="3" name="Table 2">
            <a:extLst>
              <a:ext uri="{FF2B5EF4-FFF2-40B4-BE49-F238E27FC236}">
                <a16:creationId xmlns:a16="http://schemas.microsoft.com/office/drawing/2014/main" id="{D11A21B3-00CC-9954-E3C3-5FF2CE9AD412}"/>
              </a:ext>
            </a:extLst>
          </p:cNvPr>
          <p:cNvGraphicFramePr>
            <a:graphicFrameLocks/>
          </p:cNvGraphicFramePr>
          <p:nvPr>
            <p:extLst>
              <p:ext uri="{D42A27DB-BD31-4B8C-83A1-F6EECF244321}">
                <p14:modId xmlns:p14="http://schemas.microsoft.com/office/powerpoint/2010/main" val="2282505800"/>
              </p:ext>
            </p:extLst>
          </p:nvPr>
        </p:nvGraphicFramePr>
        <p:xfrm>
          <a:off x="1633506" y="1351055"/>
          <a:ext cx="8423404" cy="4500730"/>
        </p:xfrm>
        <a:graphic>
          <a:graphicData uri="http://schemas.openxmlformats.org/drawingml/2006/table">
            <a:tbl>
              <a:tblPr firstRow="1" bandRow="1">
                <a:tableStyleId>{5C22544A-7EE6-4342-B048-85BDC9FD1C3A}</a:tableStyleId>
              </a:tblPr>
              <a:tblGrid>
                <a:gridCol w="2595742">
                  <a:extLst>
                    <a:ext uri="{9D8B030D-6E8A-4147-A177-3AD203B41FA5}">
                      <a16:colId xmlns:a16="http://schemas.microsoft.com/office/drawing/2014/main" val="1063054351"/>
                    </a:ext>
                  </a:extLst>
                </a:gridCol>
                <a:gridCol w="2595742">
                  <a:extLst>
                    <a:ext uri="{9D8B030D-6E8A-4147-A177-3AD203B41FA5}">
                      <a16:colId xmlns:a16="http://schemas.microsoft.com/office/drawing/2014/main" val="3394773656"/>
                    </a:ext>
                  </a:extLst>
                </a:gridCol>
                <a:gridCol w="3231920">
                  <a:extLst>
                    <a:ext uri="{9D8B030D-6E8A-4147-A177-3AD203B41FA5}">
                      <a16:colId xmlns:a16="http://schemas.microsoft.com/office/drawing/2014/main" val="1090490633"/>
                    </a:ext>
                  </a:extLst>
                </a:gridCol>
              </a:tblGrid>
              <a:tr h="413950">
                <a:tc>
                  <a:txBody>
                    <a:bodyPr/>
                    <a:lstStyle/>
                    <a:p>
                      <a:pPr algn="ctr">
                        <a:lnSpc>
                          <a:spcPct val="107000"/>
                        </a:lnSpc>
                        <a:spcAft>
                          <a:spcPts val="800"/>
                        </a:spcAft>
                      </a:pPr>
                      <a:r>
                        <a:rPr lang="en-GB" sz="1800" dirty="0">
                          <a:effectLst/>
                          <a:latin typeface="+mn-lt"/>
                        </a:rPr>
                        <a:t>Tutor Group</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mn-lt"/>
                        </a:rPr>
                        <a:t>Member of staff</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mn-lt"/>
                        </a:rPr>
                        <a:t>Email address</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24765503"/>
                  </a:ext>
                </a:extLst>
              </a:tr>
              <a:tr h="352416">
                <a:tc>
                  <a:txBody>
                    <a:bodyPr/>
                    <a:lstStyle/>
                    <a:p>
                      <a:r>
                        <a:rPr lang="en-GB" dirty="0"/>
                        <a:t>7GD</a:t>
                      </a:r>
                    </a:p>
                  </a:txBody>
                  <a:tcPr/>
                </a:tc>
                <a:tc>
                  <a:txBody>
                    <a:bodyPr/>
                    <a:lstStyle/>
                    <a:p>
                      <a:r>
                        <a:rPr lang="en-GB" dirty="0"/>
                        <a:t>Mrs Davies-Fairclough</a:t>
                      </a:r>
                    </a:p>
                  </a:txBody>
                  <a:tcPr/>
                </a:tc>
                <a:tc>
                  <a:txBody>
                    <a:bodyPr/>
                    <a:lstStyle/>
                    <a:p>
                      <a:pPr lvl="0">
                        <a:buNone/>
                      </a:pPr>
                      <a:r>
                        <a:rPr lang="en-GB" sz="1800" b="0" i="0" u="none" strike="noStrike" noProof="0" dirty="0">
                          <a:latin typeface="Aptos"/>
                        </a:rPr>
                        <a:t>daviesg@denbigh.net</a:t>
                      </a:r>
                    </a:p>
                  </a:txBody>
                  <a:tcPr/>
                </a:tc>
                <a:extLst>
                  <a:ext uri="{0D108BD9-81ED-4DB2-BD59-A6C34878D82A}">
                    <a16:rowId xmlns:a16="http://schemas.microsoft.com/office/drawing/2014/main" val="338190474"/>
                  </a:ext>
                </a:extLst>
              </a:tr>
              <a:tr h="431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dirty="0">
                          <a:ln>
                            <a:noFill/>
                          </a:ln>
                          <a:solidFill>
                            <a:prstClr val="black"/>
                          </a:solidFill>
                          <a:effectLst/>
                          <a:uLnTx/>
                          <a:uFillTx/>
                          <a:latin typeface="Calibri" panose="020F0502020204030204"/>
                          <a:ea typeface="+mn-ea"/>
                          <a:cs typeface="+mn-cs"/>
                        </a:rPr>
                        <a:t>7SB</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r>
                        <a:rPr lang="en-GB" dirty="0"/>
                        <a:t>Miss </a:t>
                      </a:r>
                      <a:r>
                        <a:rPr lang="en-GB" dirty="0" err="1"/>
                        <a:t>Burlace</a:t>
                      </a:r>
                    </a:p>
                  </a:txBody>
                  <a:tcPr/>
                </a:tc>
                <a:tc>
                  <a:txBody>
                    <a:bodyPr/>
                    <a:lstStyle/>
                    <a:p>
                      <a:pPr marL="0" marR="0" lvl="0" indent="0" algn="l" defTabSz="914400">
                        <a:lnSpc>
                          <a:spcPct val="100000"/>
                        </a:lnSpc>
                        <a:spcBef>
                          <a:spcPts val="0"/>
                        </a:spcBef>
                        <a:spcAft>
                          <a:spcPts val="0"/>
                        </a:spcAft>
                        <a:buNone/>
                        <a:tabLst/>
                        <a:defRPr/>
                      </a:pPr>
                      <a:r>
                        <a:rPr lang="en-GB" sz="1800" b="0" i="0" u="none" strike="noStrike" kern="1200" cap="none" spc="0" normalizeH="0" baseline="0" noProof="0" dirty="0">
                          <a:ln>
                            <a:noFill/>
                          </a:ln>
                          <a:solidFill>
                            <a:prstClr val="black"/>
                          </a:solidFill>
                          <a:effectLst/>
                          <a:uLnTx/>
                          <a:uFillTx/>
                        </a:rPr>
                        <a:t>burlaces</a:t>
                      </a:r>
                      <a:r>
                        <a:rPr kumimoji="0" lang="en-GB" sz="1800" b="0" i="0" u="none" strike="noStrike" kern="1200" cap="none" spc="0" normalizeH="0" baseline="0" noProof="0" dirty="0">
                          <a:ln>
                            <a:noFill/>
                          </a:ln>
                          <a:solidFill>
                            <a:prstClr val="black"/>
                          </a:solidFill>
                          <a:effectLst/>
                          <a:uLnTx/>
                          <a:uFillTx/>
                        </a:rPr>
                        <a:t>@denbigh.net</a:t>
                      </a:r>
                      <a:endParaRPr kumimoji="0" lang="en-US" dirty="0"/>
                    </a:p>
                  </a:txBody>
                  <a:tcPr/>
                </a:tc>
                <a:extLst>
                  <a:ext uri="{0D108BD9-81ED-4DB2-BD59-A6C34878D82A}">
                    <a16:rowId xmlns:a16="http://schemas.microsoft.com/office/drawing/2014/main" val="3929990998"/>
                  </a:ext>
                </a:extLst>
              </a:tr>
              <a:tr h="3524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dirty="0">
                          <a:ln>
                            <a:noFill/>
                          </a:ln>
                          <a:solidFill>
                            <a:prstClr val="black"/>
                          </a:solidFill>
                          <a:effectLst/>
                          <a:uLnTx/>
                          <a:uFillTx/>
                          <a:latin typeface="Calibri" panose="020F0502020204030204"/>
                          <a:ea typeface="+mn-ea"/>
                          <a:cs typeface="+mn-cs"/>
                        </a:rPr>
                        <a:t>7SD</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r>
                        <a:rPr lang="en-GB" dirty="0"/>
                        <a:t>Mr Dean</a:t>
                      </a:r>
                    </a:p>
                  </a:txBody>
                  <a:tcPr/>
                </a:tc>
                <a:tc>
                  <a:txBody>
                    <a:bodyPr/>
                    <a:lstStyle/>
                    <a:p>
                      <a:pPr marL="0" marR="0" lvl="0" indent="0" algn="l">
                        <a:lnSpc>
                          <a:spcPct val="100000"/>
                        </a:lnSpc>
                        <a:spcBef>
                          <a:spcPts val="0"/>
                        </a:spcBef>
                        <a:spcAft>
                          <a:spcPts val="0"/>
                        </a:spcAft>
                        <a:buNone/>
                      </a:pPr>
                      <a:r>
                        <a:rPr lang="en-GB" sz="1800" b="0" i="0" u="none" strike="noStrike" kern="1200" cap="none" spc="0" normalizeH="0" baseline="0" noProof="0" dirty="0">
                          <a:ln>
                            <a:noFill/>
                          </a:ln>
                          <a:solidFill>
                            <a:prstClr val="black"/>
                          </a:solidFill>
                          <a:effectLst/>
                          <a:uLnTx/>
                          <a:uFillTx/>
                        </a:rPr>
                        <a:t>deans</a:t>
                      </a:r>
                      <a:r>
                        <a:rPr kumimoji="0" lang="en-GB" sz="1800" b="0" i="0" u="none" strike="noStrike" kern="1200" cap="none" spc="0" normalizeH="0" baseline="0" noProof="0" dirty="0">
                          <a:ln>
                            <a:noFill/>
                          </a:ln>
                          <a:solidFill>
                            <a:prstClr val="black"/>
                          </a:solidFill>
                          <a:effectLst/>
                          <a:uLnTx/>
                          <a:uFillTx/>
                        </a:rPr>
                        <a:t>@denbigh.net</a:t>
                      </a:r>
                    </a:p>
                  </a:txBody>
                  <a:tcPr/>
                </a:tc>
                <a:extLst>
                  <a:ext uri="{0D108BD9-81ED-4DB2-BD59-A6C34878D82A}">
                    <a16:rowId xmlns:a16="http://schemas.microsoft.com/office/drawing/2014/main" val="1550421101"/>
                  </a:ext>
                </a:extLst>
              </a:tr>
              <a:tr h="4004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dirty="0">
                          <a:ln>
                            <a:noFill/>
                          </a:ln>
                          <a:solidFill>
                            <a:prstClr val="black"/>
                          </a:solidFill>
                          <a:effectLst/>
                          <a:uLnTx/>
                          <a:uFillTx/>
                          <a:latin typeface="Calibri" panose="020F0502020204030204"/>
                          <a:ea typeface="+mn-ea"/>
                          <a:cs typeface="+mn-cs"/>
                        </a:rPr>
                        <a:t>7MT</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r>
                        <a:rPr lang="en-GB" dirty="0"/>
                        <a:t>Miss Tarazona Bosch</a:t>
                      </a:r>
                    </a:p>
                  </a:txBody>
                  <a:tcPr/>
                </a:tc>
                <a:tc>
                  <a:txBody>
                    <a:bodyPr/>
                    <a:lstStyle/>
                    <a:p>
                      <a:pPr marL="0" marR="0" lvl="0" indent="0" algn="l">
                        <a:lnSpc>
                          <a:spcPct val="100000"/>
                        </a:lnSpc>
                        <a:spcBef>
                          <a:spcPts val="0"/>
                        </a:spcBef>
                        <a:spcAft>
                          <a:spcPts val="0"/>
                        </a:spcAft>
                        <a:buNone/>
                      </a:pPr>
                      <a:r>
                        <a:rPr lang="en-GB" sz="1800" b="0" i="0" u="none" strike="noStrike" kern="1200" cap="none" spc="0" normalizeH="0" baseline="0" noProof="0" dirty="0">
                          <a:ln>
                            <a:noFill/>
                          </a:ln>
                          <a:solidFill>
                            <a:prstClr val="black"/>
                          </a:solidFill>
                          <a:effectLst/>
                          <a:uLnTx/>
                          <a:uFillTx/>
                        </a:rPr>
                        <a:t>tarazonaboschm</a:t>
                      </a:r>
                      <a:r>
                        <a:rPr kumimoji="0" lang="en-GB" sz="1800" b="0" i="0" u="none" strike="noStrike" kern="1200" cap="none" spc="0" normalizeH="0" baseline="0" noProof="0" dirty="0">
                          <a:ln>
                            <a:noFill/>
                          </a:ln>
                          <a:solidFill>
                            <a:prstClr val="black"/>
                          </a:solidFill>
                          <a:effectLst/>
                          <a:uLnTx/>
                          <a:uFillTx/>
                        </a:rPr>
                        <a:t>@denbigh.</a:t>
                      </a:r>
                      <a:r>
                        <a:rPr lang="en-GB" sz="1800" b="0" i="0" u="none" strike="noStrike" kern="1200" cap="none" spc="0" normalizeH="0" baseline="0" noProof="0" dirty="0">
                          <a:ln>
                            <a:noFill/>
                          </a:ln>
                          <a:solidFill>
                            <a:prstClr val="black"/>
                          </a:solidFill>
                          <a:effectLst/>
                          <a:uLnTx/>
                          <a:uFillTx/>
                        </a:rPr>
                        <a:t>net</a:t>
                      </a:r>
                      <a:endParaRPr kumimoji="0" lang="en-GB" sz="1800" b="0" i="0" u="none" strike="noStrike" kern="1200" cap="none" spc="0" normalizeH="0" baseline="0" noProof="0" dirty="0">
                        <a:ln>
                          <a:noFill/>
                        </a:ln>
                        <a:solidFill>
                          <a:prstClr val="black"/>
                        </a:solidFill>
                        <a:effectLst/>
                        <a:uLnTx/>
                        <a:uFillTx/>
                      </a:endParaRPr>
                    </a:p>
                  </a:txBody>
                  <a:tcPr/>
                </a:tc>
                <a:extLst>
                  <a:ext uri="{0D108BD9-81ED-4DB2-BD59-A6C34878D82A}">
                    <a16:rowId xmlns:a16="http://schemas.microsoft.com/office/drawing/2014/main" val="877537611"/>
                  </a:ext>
                </a:extLst>
              </a:tr>
              <a:tr h="3991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dirty="0">
                          <a:ln>
                            <a:noFill/>
                          </a:ln>
                          <a:solidFill>
                            <a:prstClr val="black"/>
                          </a:solidFill>
                          <a:effectLst/>
                          <a:uLnTx/>
                          <a:uFillTx/>
                          <a:latin typeface="Calibri" panose="020F0502020204030204"/>
                          <a:ea typeface="+mn-ea"/>
                          <a:cs typeface="+mn-cs"/>
                        </a:rPr>
                        <a:t>7KD</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lvl="0">
                        <a:buNone/>
                      </a:pPr>
                      <a:r>
                        <a:rPr lang="en-GB" dirty="0"/>
                        <a:t>Miss Dilley</a:t>
                      </a:r>
                    </a:p>
                    <a:p>
                      <a:pPr lvl="0">
                        <a:buNone/>
                      </a:pPr>
                      <a:r>
                        <a:rPr lang="en-GB" dirty="0"/>
                        <a:t>Miss Williams</a:t>
                      </a:r>
                    </a:p>
                  </a:txBody>
                  <a:tcPr/>
                </a:tc>
                <a:tc>
                  <a:txBody>
                    <a:bodyPr/>
                    <a:lstStyle/>
                    <a:p>
                      <a:pPr marL="0" marR="0" lvl="0" indent="0" algn="l">
                        <a:lnSpc>
                          <a:spcPct val="100000"/>
                        </a:lnSpc>
                        <a:spcBef>
                          <a:spcPts val="0"/>
                        </a:spcBef>
                        <a:spcAft>
                          <a:spcPts val="0"/>
                        </a:spcAft>
                        <a:buNone/>
                      </a:pPr>
                      <a:r>
                        <a:rPr lang="en-GB" sz="1800" b="0" i="0" u="none" strike="noStrike" kern="1200" cap="none" spc="0" normalizeH="0" baseline="0" noProof="0" dirty="0">
                          <a:ln>
                            <a:noFill/>
                          </a:ln>
                          <a:solidFill>
                            <a:prstClr val="black"/>
                          </a:solidFill>
                          <a:effectLst/>
                          <a:uLnTx/>
                          <a:uFillTx/>
                        </a:rPr>
                        <a:t>dilleyk</a:t>
                      </a:r>
                      <a:r>
                        <a:rPr kumimoji="0" lang="en-GB" sz="1800" b="0" i="0" u="none" strike="noStrike" kern="1200" cap="none" spc="0" normalizeH="0" baseline="0" noProof="0" dirty="0">
                          <a:ln>
                            <a:noFill/>
                          </a:ln>
                          <a:solidFill>
                            <a:prstClr val="black"/>
                          </a:solidFill>
                          <a:effectLst/>
                          <a:uLnTx/>
                          <a:uFillTx/>
                        </a:rPr>
                        <a:t>@denbigh.net</a:t>
                      </a:r>
                    </a:p>
                    <a:p>
                      <a:pPr marL="0" marR="0" lvl="0" indent="0" algn="l">
                        <a:lnSpc>
                          <a:spcPct val="100000"/>
                        </a:lnSpc>
                        <a:spcBef>
                          <a:spcPts val="0"/>
                        </a:spcBef>
                        <a:spcAft>
                          <a:spcPts val="0"/>
                        </a:spcAft>
                        <a:buNone/>
                      </a:pPr>
                      <a:r>
                        <a:rPr lang="en-GB" sz="1800" b="0" i="0" u="none" strike="noStrike" kern="1200" cap="none" spc="0" normalizeH="0" baseline="0" noProof="0" dirty="0">
                          <a:ln>
                            <a:noFill/>
                          </a:ln>
                          <a:solidFill>
                            <a:prstClr val="black"/>
                          </a:solidFill>
                          <a:effectLst/>
                          <a:uLnTx/>
                          <a:uFillTx/>
                          <a:latin typeface="Aptos"/>
                        </a:rPr>
                        <a:t>williamsh@denbigh.net</a:t>
                      </a:r>
                      <a:endParaRPr lang="en-GB" dirty="0"/>
                    </a:p>
                  </a:txBody>
                  <a:tcPr/>
                </a:tc>
                <a:extLst>
                  <a:ext uri="{0D108BD9-81ED-4DB2-BD59-A6C34878D82A}">
                    <a16:rowId xmlns:a16="http://schemas.microsoft.com/office/drawing/2014/main" val="1790945651"/>
                  </a:ext>
                </a:extLst>
              </a:tr>
              <a:tr h="4202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dirty="0">
                          <a:ln>
                            <a:noFill/>
                          </a:ln>
                          <a:solidFill>
                            <a:prstClr val="black"/>
                          </a:solidFill>
                          <a:effectLst/>
                          <a:uLnTx/>
                          <a:uFillTx/>
                          <a:latin typeface="Calibri" panose="020F0502020204030204"/>
                          <a:ea typeface="+mn-ea"/>
                          <a:cs typeface="+mn-cs"/>
                        </a:rPr>
                        <a:t>7RN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r>
                        <a:rPr lang="en-GB" dirty="0"/>
                        <a:t>Mrs Nixon</a:t>
                      </a:r>
                    </a:p>
                  </a:txBody>
                  <a:tcPr/>
                </a:tc>
                <a:tc>
                  <a:txBody>
                    <a:bodyPr/>
                    <a:lstStyle/>
                    <a:p>
                      <a:pPr marL="0" marR="0" lvl="0" indent="0" algn="l">
                        <a:lnSpc>
                          <a:spcPct val="100000"/>
                        </a:lnSpc>
                        <a:spcBef>
                          <a:spcPts val="0"/>
                        </a:spcBef>
                        <a:spcAft>
                          <a:spcPts val="0"/>
                        </a:spcAft>
                        <a:buNone/>
                      </a:pPr>
                      <a:r>
                        <a:rPr lang="en-GB" sz="1800" b="0" i="0" u="none" strike="noStrike" kern="1200" cap="none" spc="0" normalizeH="0" baseline="0" noProof="0" dirty="0">
                          <a:ln>
                            <a:noFill/>
                          </a:ln>
                          <a:solidFill>
                            <a:prstClr val="black"/>
                          </a:solidFill>
                          <a:effectLst/>
                          <a:uLnTx/>
                          <a:uFillTx/>
                        </a:rPr>
                        <a:t>nixonr</a:t>
                      </a:r>
                      <a:r>
                        <a:rPr kumimoji="0" lang="en-GB" sz="1800" b="0" i="0" u="none" strike="noStrike" kern="1200" cap="none" spc="0" normalizeH="0" baseline="0" noProof="0" dirty="0">
                          <a:ln>
                            <a:noFill/>
                          </a:ln>
                          <a:solidFill>
                            <a:prstClr val="black"/>
                          </a:solidFill>
                          <a:effectLst/>
                          <a:uLnTx/>
                          <a:uFillTx/>
                        </a:rPr>
                        <a:t>@denbigh.net</a:t>
                      </a:r>
                    </a:p>
                  </a:txBody>
                  <a:tcPr/>
                </a:tc>
                <a:extLst>
                  <a:ext uri="{0D108BD9-81ED-4DB2-BD59-A6C34878D82A}">
                    <a16:rowId xmlns:a16="http://schemas.microsoft.com/office/drawing/2014/main" val="3400544100"/>
                  </a:ext>
                </a:extLst>
              </a:tr>
              <a:tr h="3524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dirty="0">
                          <a:ln>
                            <a:noFill/>
                          </a:ln>
                          <a:solidFill>
                            <a:prstClr val="black"/>
                          </a:solidFill>
                          <a:effectLst/>
                          <a:uLnTx/>
                          <a:uFillTx/>
                          <a:latin typeface="Calibri" panose="020F0502020204030204"/>
                          <a:ea typeface="+mn-ea"/>
                          <a:cs typeface="+mn-cs"/>
                        </a:rPr>
                        <a:t>7SS</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r>
                        <a:rPr lang="en-GB" dirty="0"/>
                        <a:t>Mr Szeto</a:t>
                      </a:r>
                    </a:p>
                  </a:txBody>
                  <a:tcPr/>
                </a:tc>
                <a:tc>
                  <a:txBody>
                    <a:bodyPr/>
                    <a:lstStyle/>
                    <a:p>
                      <a:pPr marL="0" marR="0" lvl="0" indent="0" algn="l">
                        <a:lnSpc>
                          <a:spcPct val="100000"/>
                        </a:lnSpc>
                        <a:spcBef>
                          <a:spcPts val="0"/>
                        </a:spcBef>
                        <a:spcAft>
                          <a:spcPts val="0"/>
                        </a:spcAft>
                        <a:buNone/>
                      </a:pPr>
                      <a:r>
                        <a:rPr lang="en-GB" sz="1800" b="0" i="0" u="none" strike="noStrike" kern="1200" cap="none" spc="0" normalizeH="0" baseline="0" noProof="0" dirty="0">
                          <a:ln>
                            <a:noFill/>
                          </a:ln>
                          <a:solidFill>
                            <a:prstClr val="black"/>
                          </a:solidFill>
                          <a:effectLst/>
                          <a:uLnTx/>
                          <a:uFillTx/>
                        </a:rPr>
                        <a:t>szetos</a:t>
                      </a:r>
                      <a:r>
                        <a:rPr kumimoji="0" lang="en-GB" sz="1800" b="0" i="0" u="none" strike="noStrike" kern="1200" cap="none" spc="0" normalizeH="0" baseline="0" noProof="0" dirty="0">
                          <a:ln>
                            <a:noFill/>
                          </a:ln>
                          <a:solidFill>
                            <a:prstClr val="black"/>
                          </a:solidFill>
                          <a:effectLst/>
                          <a:uLnTx/>
                          <a:uFillTx/>
                        </a:rPr>
                        <a:t>@denbigh.net</a:t>
                      </a:r>
                    </a:p>
                  </a:txBody>
                  <a:tcPr/>
                </a:tc>
                <a:extLst>
                  <a:ext uri="{0D108BD9-81ED-4DB2-BD59-A6C34878D82A}">
                    <a16:rowId xmlns:a16="http://schemas.microsoft.com/office/drawing/2014/main" val="3089231499"/>
                  </a:ext>
                </a:extLst>
              </a:tr>
              <a:tr h="3524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dirty="0">
                          <a:ln>
                            <a:noFill/>
                          </a:ln>
                          <a:solidFill>
                            <a:prstClr val="black"/>
                          </a:solidFill>
                          <a:effectLst/>
                          <a:uLnTx/>
                          <a:uFillTx/>
                          <a:latin typeface="Calibri" panose="020F0502020204030204"/>
                          <a:ea typeface="+mn-ea"/>
                          <a:cs typeface="+mn-cs"/>
                        </a:rPr>
                        <a:t>7VN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r>
                        <a:rPr lang="en-GB" dirty="0"/>
                        <a:t>Mrs </a:t>
                      </a:r>
                      <a:r>
                        <a:rPr lang="en-GB" dirty="0" err="1"/>
                        <a:t>Skantharajan</a:t>
                      </a:r>
                    </a:p>
                  </a:txBody>
                  <a:tcPr/>
                </a:tc>
                <a:tc>
                  <a:txBody>
                    <a:bodyPr/>
                    <a:lstStyle/>
                    <a:p>
                      <a:pPr marL="0" marR="0" lvl="0" indent="0" algn="l">
                        <a:lnSpc>
                          <a:spcPct val="100000"/>
                        </a:lnSpc>
                        <a:spcBef>
                          <a:spcPts val="0"/>
                        </a:spcBef>
                        <a:spcAft>
                          <a:spcPts val="0"/>
                        </a:spcAft>
                        <a:buNone/>
                      </a:pPr>
                      <a:r>
                        <a:rPr lang="en-GB" sz="1800" b="0" i="0" u="none" strike="noStrike" kern="1200" cap="none" spc="0" normalizeH="0" baseline="0" noProof="0" dirty="0">
                          <a:ln>
                            <a:noFill/>
                          </a:ln>
                          <a:solidFill>
                            <a:prstClr val="black"/>
                          </a:solidFill>
                          <a:effectLst/>
                          <a:uLnTx/>
                          <a:uFillTx/>
                        </a:rPr>
                        <a:t>skantharajanv</a:t>
                      </a:r>
                      <a:r>
                        <a:rPr kumimoji="0" lang="en-GB" sz="1800" b="0" i="0" u="none" strike="noStrike" kern="1200" cap="none" spc="0" normalizeH="0" baseline="0" noProof="0" dirty="0">
                          <a:ln>
                            <a:noFill/>
                          </a:ln>
                          <a:solidFill>
                            <a:prstClr val="black"/>
                          </a:solidFill>
                          <a:effectLst/>
                          <a:uLnTx/>
                          <a:uFillTx/>
                        </a:rPr>
                        <a:t>@denbigh.net</a:t>
                      </a:r>
                    </a:p>
                  </a:txBody>
                  <a:tcPr/>
                </a:tc>
                <a:extLst>
                  <a:ext uri="{0D108BD9-81ED-4DB2-BD59-A6C34878D82A}">
                    <a16:rowId xmlns:a16="http://schemas.microsoft.com/office/drawing/2014/main" val="3960790884"/>
                  </a:ext>
                </a:extLst>
              </a:tr>
              <a:tr h="352416">
                <a:tc>
                  <a:txBody>
                    <a:bodyPr/>
                    <a:lstStyle/>
                    <a:p>
                      <a:pPr marL="0" marR="0" lvl="0" indent="0" algn="l" rtl="0" eaLnBrk="1" fontAlgn="auto" latinLnBrk="0" hangingPunct="1">
                        <a:lnSpc>
                          <a:spcPct val="100000"/>
                        </a:lnSpc>
                        <a:spcBef>
                          <a:spcPts val="0"/>
                        </a:spcBef>
                        <a:spcAft>
                          <a:spcPts val="0"/>
                        </a:spcAft>
                        <a:buClrTx/>
                        <a:buSzTx/>
                        <a:buFontTx/>
                        <a:buNone/>
                      </a:pPr>
                      <a:r>
                        <a:rPr lang="en-GB" sz="1800" b="0" i="0" u="none" strike="noStrike" kern="1200" cap="none" spc="0" normalizeH="0" baseline="0" noProof="0" dirty="0">
                          <a:ln>
                            <a:noFill/>
                          </a:ln>
                          <a:solidFill>
                            <a:prstClr val="black"/>
                          </a:solidFill>
                          <a:effectLst/>
                          <a:uLnTx/>
                          <a:uFillTx/>
                          <a:latin typeface="Calibri" panose="020F0502020204030204"/>
                          <a:ea typeface="+mn-ea"/>
                          <a:cs typeface="+mn-cs"/>
                        </a:rPr>
                        <a:t>7LP</a:t>
                      </a:r>
                      <a:endParaRPr kumimoji="0" lang="en-GB" dirty="0"/>
                    </a:p>
                  </a:txBody>
                  <a:tcPr/>
                </a:tc>
                <a:tc>
                  <a:txBody>
                    <a:bodyPr/>
                    <a:lstStyle/>
                    <a:p>
                      <a:r>
                        <a:rPr lang="en-GB" dirty="0"/>
                        <a:t>Miss Pretorius</a:t>
                      </a:r>
                    </a:p>
                  </a:txBody>
                  <a:tcPr/>
                </a:tc>
                <a:tc>
                  <a:txBody>
                    <a:bodyPr/>
                    <a:lstStyle/>
                    <a:p>
                      <a:pPr marL="0" marR="0" lvl="0" indent="0" algn="l">
                        <a:lnSpc>
                          <a:spcPct val="100000"/>
                        </a:lnSpc>
                        <a:spcBef>
                          <a:spcPts val="0"/>
                        </a:spcBef>
                        <a:spcAft>
                          <a:spcPts val="0"/>
                        </a:spcAft>
                        <a:buNone/>
                      </a:pPr>
                      <a:r>
                        <a:rPr lang="en-GB" sz="1800" b="0" i="0" u="none" strike="noStrike" kern="1200" cap="none" spc="0" normalizeH="0" baseline="0" noProof="0" dirty="0">
                          <a:ln>
                            <a:noFill/>
                          </a:ln>
                          <a:solidFill>
                            <a:prstClr val="black"/>
                          </a:solidFill>
                          <a:effectLst/>
                          <a:uLnTx/>
                          <a:uFillTx/>
                        </a:rPr>
                        <a:t>pretoriusl</a:t>
                      </a:r>
                      <a:r>
                        <a:rPr kumimoji="0" lang="en-GB" sz="1800" b="0" i="0" u="none" strike="noStrike" kern="1200" cap="none" spc="0" normalizeH="0" baseline="0" noProof="0" dirty="0">
                          <a:ln>
                            <a:noFill/>
                          </a:ln>
                          <a:solidFill>
                            <a:prstClr val="black"/>
                          </a:solidFill>
                          <a:effectLst/>
                          <a:uLnTx/>
                          <a:uFillTx/>
                        </a:rPr>
                        <a:t>@denbigh.net</a:t>
                      </a:r>
                    </a:p>
                  </a:txBody>
                  <a:tcPr/>
                </a:tc>
                <a:extLst>
                  <a:ext uri="{0D108BD9-81ED-4DB2-BD59-A6C34878D82A}">
                    <a16:rowId xmlns:a16="http://schemas.microsoft.com/office/drawing/2014/main" val="3429423943"/>
                  </a:ext>
                </a:extLst>
              </a:tr>
              <a:tr h="3524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kern="1200" cap="none" spc="0" normalizeH="0" baseline="0" noProof="0" dirty="0">
                          <a:ln>
                            <a:noFill/>
                          </a:ln>
                          <a:solidFill>
                            <a:prstClr val="black"/>
                          </a:solidFill>
                          <a:effectLst/>
                          <a:uLnTx/>
                          <a:uFillTx/>
                          <a:latin typeface="Calibri" panose="020F0502020204030204"/>
                          <a:ea typeface="+mn-ea"/>
                          <a:cs typeface="+mn-cs"/>
                        </a:rPr>
                        <a:t>7MS</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r>
                        <a:rPr lang="en-GB" dirty="0"/>
                        <a:t>Mr Stott</a:t>
                      </a:r>
                    </a:p>
                  </a:txBody>
                  <a:tcPr/>
                </a:tc>
                <a:tc>
                  <a:txBody>
                    <a:bodyPr/>
                    <a:lstStyle/>
                    <a:p>
                      <a:pPr marL="0" marR="0" lvl="0" indent="0" algn="l">
                        <a:lnSpc>
                          <a:spcPct val="100000"/>
                        </a:lnSpc>
                        <a:spcBef>
                          <a:spcPts val="0"/>
                        </a:spcBef>
                        <a:spcAft>
                          <a:spcPts val="0"/>
                        </a:spcAft>
                        <a:buNone/>
                      </a:pPr>
                      <a:r>
                        <a:rPr lang="en-GB" sz="1800" b="0" i="0" u="none" strike="noStrike" kern="1200" cap="none" spc="0" normalizeH="0" baseline="0" noProof="0" dirty="0">
                          <a:ln>
                            <a:noFill/>
                          </a:ln>
                          <a:solidFill>
                            <a:prstClr val="black"/>
                          </a:solidFill>
                          <a:effectLst/>
                          <a:uLnTx/>
                          <a:uFillTx/>
                        </a:rPr>
                        <a:t>stottm</a:t>
                      </a:r>
                      <a:r>
                        <a:rPr kumimoji="0" lang="en-GB" sz="1800" b="0" i="0" u="none" strike="noStrike" kern="1200" cap="none" spc="0" normalizeH="0" baseline="0" noProof="0" dirty="0">
                          <a:ln>
                            <a:noFill/>
                          </a:ln>
                          <a:solidFill>
                            <a:prstClr val="black"/>
                          </a:solidFill>
                          <a:effectLst/>
                          <a:uLnTx/>
                          <a:uFillTx/>
                        </a:rPr>
                        <a:t>@denbigh.net</a:t>
                      </a:r>
                    </a:p>
                  </a:txBody>
                  <a:tcPr/>
                </a:tc>
                <a:extLst>
                  <a:ext uri="{0D108BD9-81ED-4DB2-BD59-A6C34878D82A}">
                    <a16:rowId xmlns:a16="http://schemas.microsoft.com/office/drawing/2014/main" val="3070425217"/>
                  </a:ext>
                </a:extLst>
              </a:tr>
            </a:tbl>
          </a:graphicData>
        </a:graphic>
      </p:graphicFrame>
    </p:spTree>
    <p:extLst>
      <p:ext uri="{BB962C8B-B14F-4D97-AF65-F5344CB8AC3E}">
        <p14:creationId xmlns:p14="http://schemas.microsoft.com/office/powerpoint/2010/main" val="3362649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81CDC8E7-544A-8737-88A6-EFD3C4081683}"/>
              </a:ext>
            </a:extLst>
          </p:cNvPr>
          <p:cNvGraphicFramePr>
            <a:graphicFrameLocks noGrp="1"/>
          </p:cNvGraphicFramePr>
          <p:nvPr>
            <p:extLst>
              <p:ext uri="{D42A27DB-BD31-4B8C-83A1-F6EECF244321}">
                <p14:modId xmlns:p14="http://schemas.microsoft.com/office/powerpoint/2010/main" val="3612856230"/>
              </p:ext>
            </p:extLst>
          </p:nvPr>
        </p:nvGraphicFramePr>
        <p:xfrm>
          <a:off x="1508289" y="1858487"/>
          <a:ext cx="8917757" cy="3657600"/>
        </p:xfrm>
        <a:graphic>
          <a:graphicData uri="http://schemas.openxmlformats.org/drawingml/2006/table">
            <a:tbl>
              <a:tblPr firstRow="1" bandRow="1">
                <a:tableStyleId>{5C22544A-7EE6-4342-B048-85BDC9FD1C3A}</a:tableStyleId>
              </a:tblPr>
              <a:tblGrid>
                <a:gridCol w="3097642">
                  <a:extLst>
                    <a:ext uri="{9D8B030D-6E8A-4147-A177-3AD203B41FA5}">
                      <a16:colId xmlns:a16="http://schemas.microsoft.com/office/drawing/2014/main" val="4276812156"/>
                    </a:ext>
                  </a:extLst>
                </a:gridCol>
                <a:gridCol w="2030539">
                  <a:extLst>
                    <a:ext uri="{9D8B030D-6E8A-4147-A177-3AD203B41FA5}">
                      <a16:colId xmlns:a16="http://schemas.microsoft.com/office/drawing/2014/main" val="1067327454"/>
                    </a:ext>
                  </a:extLst>
                </a:gridCol>
                <a:gridCol w="3789576">
                  <a:extLst>
                    <a:ext uri="{9D8B030D-6E8A-4147-A177-3AD203B41FA5}">
                      <a16:colId xmlns:a16="http://schemas.microsoft.com/office/drawing/2014/main" val="4243607060"/>
                    </a:ext>
                  </a:extLst>
                </a:gridCol>
              </a:tblGrid>
              <a:tr h="282302">
                <a:tc>
                  <a:txBody>
                    <a:bodyPr/>
                    <a:lstStyle/>
                    <a:p>
                      <a:r>
                        <a:rPr lang="en-GB" b="0" dirty="0">
                          <a:solidFill>
                            <a:schemeClr val="tx1"/>
                          </a:solidFill>
                        </a:rPr>
                        <a:t>Role</a:t>
                      </a:r>
                    </a:p>
                  </a:txBody>
                  <a:tcPr>
                    <a:solidFill>
                      <a:srgbClr val="0070C0"/>
                    </a:solidFill>
                  </a:tcPr>
                </a:tc>
                <a:tc>
                  <a:txBody>
                    <a:bodyPr/>
                    <a:lstStyle/>
                    <a:p>
                      <a:r>
                        <a:rPr lang="en-GB" b="0" dirty="0">
                          <a:solidFill>
                            <a:schemeClr val="tx1"/>
                          </a:solidFill>
                        </a:rPr>
                        <a:t>Member of Staff</a:t>
                      </a:r>
                    </a:p>
                  </a:txBody>
                  <a:tcPr>
                    <a:solidFill>
                      <a:srgbClr val="0070C0"/>
                    </a:solidFill>
                  </a:tcPr>
                </a:tc>
                <a:tc>
                  <a:txBody>
                    <a:bodyPr/>
                    <a:lstStyle/>
                    <a:p>
                      <a:r>
                        <a:rPr lang="en-GB" b="0" dirty="0">
                          <a:solidFill>
                            <a:schemeClr val="tx1"/>
                          </a:solidFill>
                        </a:rPr>
                        <a:t>Email</a:t>
                      </a:r>
                    </a:p>
                  </a:txBody>
                  <a:tcPr>
                    <a:solidFill>
                      <a:srgbClr val="0070C0"/>
                    </a:solidFill>
                  </a:tcPr>
                </a:tc>
                <a:extLst>
                  <a:ext uri="{0D108BD9-81ED-4DB2-BD59-A6C34878D82A}">
                    <a16:rowId xmlns:a16="http://schemas.microsoft.com/office/drawing/2014/main" val="4147905736"/>
                  </a:ext>
                </a:extLst>
              </a:tr>
              <a:tr h="282302">
                <a:tc>
                  <a:txBody>
                    <a:bodyPr/>
                    <a:lstStyle/>
                    <a:p>
                      <a:r>
                        <a:rPr lang="en-GB" sz="1800" b="0" dirty="0">
                          <a:solidFill>
                            <a:schemeClr val="tx1"/>
                          </a:solidFill>
                        </a:rPr>
                        <a:t>Head of Year 7 Pastoral</a:t>
                      </a:r>
                    </a:p>
                  </a:txBody>
                  <a:tcPr>
                    <a:solidFill>
                      <a:schemeClr val="tx2">
                        <a:lumMod val="20000"/>
                        <a:lumOff val="80000"/>
                      </a:schemeClr>
                    </a:solidFill>
                  </a:tcPr>
                </a:tc>
                <a:tc>
                  <a:txBody>
                    <a:bodyPr/>
                    <a:lstStyle/>
                    <a:p>
                      <a:r>
                        <a:rPr lang="en-GB" b="0" dirty="0">
                          <a:solidFill>
                            <a:schemeClr val="tx1"/>
                          </a:solidFill>
                        </a:rPr>
                        <a:t>Miss Roche</a:t>
                      </a:r>
                    </a:p>
                  </a:txBody>
                  <a:tcPr>
                    <a:solidFill>
                      <a:schemeClr val="tx2">
                        <a:lumMod val="20000"/>
                        <a:lumOff val="80000"/>
                      </a:schemeClr>
                    </a:solidFill>
                  </a:tcPr>
                </a:tc>
                <a:tc>
                  <a:txBody>
                    <a:bodyPr/>
                    <a:lstStyle/>
                    <a:p>
                      <a:pPr marL="0" marR="0" lvl="0" indent="0" algn="l" defTabSz="914400">
                        <a:lnSpc>
                          <a:spcPct val="100000"/>
                        </a:lnSpc>
                        <a:spcBef>
                          <a:spcPts val="0"/>
                        </a:spcBef>
                        <a:spcAft>
                          <a:spcPts val="0"/>
                        </a:spcAft>
                        <a:buNone/>
                        <a:tabLst/>
                        <a:defRPr/>
                      </a:pPr>
                      <a:r>
                        <a:rPr lang="en-GB" sz="1800" b="0" u="none" dirty="0">
                          <a:solidFill>
                            <a:schemeClr val="tx1"/>
                          </a:solidFill>
                        </a:rPr>
                        <a:t>rochee@denbigh.net</a:t>
                      </a:r>
                    </a:p>
                  </a:txBody>
                  <a:tcPr>
                    <a:solidFill>
                      <a:schemeClr val="tx2">
                        <a:lumMod val="20000"/>
                        <a:lumOff val="80000"/>
                      </a:schemeClr>
                    </a:solidFill>
                  </a:tcPr>
                </a:tc>
                <a:extLst>
                  <a:ext uri="{0D108BD9-81ED-4DB2-BD59-A6C34878D82A}">
                    <a16:rowId xmlns:a16="http://schemas.microsoft.com/office/drawing/2014/main" val="3202995266"/>
                  </a:ext>
                </a:extLst>
              </a:tr>
              <a:tr h="282302">
                <a:tc>
                  <a:txBody>
                    <a:bodyPr/>
                    <a:lstStyle/>
                    <a:p>
                      <a:r>
                        <a:rPr lang="en-GB" sz="1800" b="0" dirty="0">
                          <a:solidFill>
                            <a:schemeClr val="tx1"/>
                          </a:solidFill>
                        </a:rPr>
                        <a:t>Head of Year 7 Transition Lead</a:t>
                      </a:r>
                    </a:p>
                  </a:txBody>
                  <a:tcPr>
                    <a:solidFill>
                      <a:schemeClr val="tx2">
                        <a:lumMod val="20000"/>
                        <a:lumOff val="80000"/>
                      </a:schemeClr>
                    </a:solidFill>
                  </a:tcPr>
                </a:tc>
                <a:tc>
                  <a:txBody>
                    <a:bodyPr/>
                    <a:lstStyle/>
                    <a:p>
                      <a:r>
                        <a:rPr lang="en-GB" b="0" dirty="0">
                          <a:solidFill>
                            <a:schemeClr val="tx1"/>
                          </a:solidFill>
                        </a:rPr>
                        <a:t>Mrs Smulders</a:t>
                      </a:r>
                    </a:p>
                  </a:txBody>
                  <a:tcPr>
                    <a:solidFill>
                      <a:schemeClr val="tx2">
                        <a:lumMod val="20000"/>
                        <a:lumOff val="80000"/>
                      </a:schemeClr>
                    </a:solidFill>
                  </a:tcPr>
                </a:tc>
                <a:tc>
                  <a:txBody>
                    <a:bodyPr/>
                    <a:lstStyle/>
                    <a:p>
                      <a:pPr marL="0" marR="0" lvl="0" indent="0" algn="l" defTabSz="914400">
                        <a:lnSpc>
                          <a:spcPct val="100000"/>
                        </a:lnSpc>
                        <a:spcBef>
                          <a:spcPts val="0"/>
                        </a:spcBef>
                        <a:spcAft>
                          <a:spcPts val="0"/>
                        </a:spcAft>
                        <a:buNone/>
                        <a:tabLst/>
                        <a:defRPr/>
                      </a:pPr>
                      <a:r>
                        <a:rPr lang="en-GB" sz="1800" b="0" u="none" dirty="0">
                          <a:solidFill>
                            <a:schemeClr val="tx1"/>
                          </a:solidFill>
                        </a:rPr>
                        <a:t>smuldersp@denbigh.net</a:t>
                      </a:r>
                      <a:endParaRPr lang="en-US" dirty="0"/>
                    </a:p>
                  </a:txBody>
                  <a:tcPr>
                    <a:solidFill>
                      <a:schemeClr val="tx2">
                        <a:lumMod val="20000"/>
                        <a:lumOff val="80000"/>
                      </a:schemeClr>
                    </a:solidFill>
                  </a:tcPr>
                </a:tc>
                <a:extLst>
                  <a:ext uri="{0D108BD9-81ED-4DB2-BD59-A6C34878D82A}">
                    <a16:rowId xmlns:a16="http://schemas.microsoft.com/office/drawing/2014/main" val="2073913178"/>
                  </a:ext>
                </a:extLst>
              </a:tr>
              <a:tr h="2823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effectLst/>
                          <a:ea typeface="Calibri"/>
                        </a:rPr>
                        <a:t>Assistant Headteacher  Progress and Achievement Years </a:t>
                      </a:r>
                      <a:r>
                        <a:rPr lang="en-US" sz="1800" b="0" dirty="0">
                          <a:solidFill>
                            <a:schemeClr val="tx1"/>
                          </a:solidFill>
                          <a:ea typeface="Calibri"/>
                        </a:rPr>
                        <a:t>7</a:t>
                      </a:r>
                      <a:r>
                        <a:rPr lang="en-US" sz="1800" b="0" dirty="0">
                          <a:solidFill>
                            <a:schemeClr val="tx1"/>
                          </a:solidFill>
                          <a:effectLst/>
                          <a:ea typeface="Calibri"/>
                        </a:rPr>
                        <a:t>-10 </a:t>
                      </a:r>
                    </a:p>
                  </a:txBody>
                  <a:tcPr>
                    <a:solidFill>
                      <a:schemeClr val="tx2">
                        <a:lumMod val="20000"/>
                        <a:lumOff val="80000"/>
                      </a:schemeClr>
                    </a:solidFill>
                  </a:tcPr>
                </a:tc>
                <a:tc>
                  <a:txBody>
                    <a:bodyPr/>
                    <a:lstStyle/>
                    <a:p>
                      <a:r>
                        <a:rPr lang="en-GB" b="0" dirty="0">
                          <a:solidFill>
                            <a:schemeClr val="tx1"/>
                          </a:solidFill>
                        </a:rPr>
                        <a:t>Mr J Waters </a:t>
                      </a:r>
                    </a:p>
                  </a:txBody>
                  <a:tcPr>
                    <a:solidFill>
                      <a:schemeClr val="tx2">
                        <a:lumMod val="20000"/>
                        <a:lumOff val="80000"/>
                      </a:schemeClr>
                    </a:solidFill>
                  </a:tcPr>
                </a:tc>
                <a:tc>
                  <a:txBody>
                    <a:bodyPr/>
                    <a:lstStyle/>
                    <a:p>
                      <a:r>
                        <a:rPr lang="en-GB" sz="1800" b="0" u="none" dirty="0">
                          <a:solidFill>
                            <a:schemeClr val="tx1"/>
                          </a:solidFill>
                        </a:rPr>
                        <a:t>watersj@denbigh.net</a:t>
                      </a:r>
                      <a:endParaRPr lang="en-GB" b="0" u="none" dirty="0">
                        <a:solidFill>
                          <a:schemeClr val="tx1"/>
                        </a:solidFill>
                      </a:endParaRPr>
                    </a:p>
                  </a:txBody>
                  <a:tcPr>
                    <a:solidFill>
                      <a:schemeClr val="tx2">
                        <a:lumMod val="20000"/>
                        <a:lumOff val="80000"/>
                      </a:schemeClr>
                    </a:solidFill>
                  </a:tcPr>
                </a:tc>
                <a:extLst>
                  <a:ext uri="{0D108BD9-81ED-4DB2-BD59-A6C34878D82A}">
                    <a16:rowId xmlns:a16="http://schemas.microsoft.com/office/drawing/2014/main" val="3246546509"/>
                  </a:ext>
                </a:extLst>
              </a:tr>
              <a:tr h="282302">
                <a:tc>
                  <a:txBody>
                    <a:bodyPr/>
                    <a:lstStyle/>
                    <a:p>
                      <a:r>
                        <a:rPr lang="en-GB" b="0" dirty="0">
                          <a:solidFill>
                            <a:schemeClr val="tx1"/>
                          </a:solidFill>
                        </a:rPr>
                        <a:t>SENDCO</a:t>
                      </a:r>
                    </a:p>
                  </a:txBody>
                  <a:tcPr>
                    <a:solidFill>
                      <a:schemeClr val="tx2">
                        <a:lumMod val="20000"/>
                        <a:lumOff val="80000"/>
                      </a:schemeClr>
                    </a:solidFill>
                  </a:tcPr>
                </a:tc>
                <a:tc>
                  <a:txBody>
                    <a:bodyPr/>
                    <a:lstStyle/>
                    <a:p>
                      <a:r>
                        <a:rPr lang="en-GB" b="0" dirty="0">
                          <a:solidFill>
                            <a:schemeClr val="tx1"/>
                          </a:solidFill>
                        </a:rPr>
                        <a:t>Mrs Martin</a:t>
                      </a:r>
                    </a:p>
                  </a:txBody>
                  <a:tcPr>
                    <a:solidFill>
                      <a:schemeClr val="tx2">
                        <a:lumMod val="20000"/>
                        <a:lumOff val="80000"/>
                      </a:schemeClr>
                    </a:solidFill>
                  </a:tcPr>
                </a:tc>
                <a:tc>
                  <a:txBody>
                    <a:bodyPr/>
                    <a:lstStyle/>
                    <a:p>
                      <a:r>
                        <a:rPr lang="en-GB" b="0" dirty="0">
                          <a:solidFill>
                            <a:schemeClr val="tx1"/>
                          </a:solidFill>
                        </a:rPr>
                        <a:t>martinr@denbigh.net</a:t>
                      </a:r>
                    </a:p>
                  </a:txBody>
                  <a:tcPr>
                    <a:solidFill>
                      <a:schemeClr val="tx2">
                        <a:lumMod val="20000"/>
                        <a:lumOff val="80000"/>
                      </a:schemeClr>
                    </a:solidFill>
                  </a:tcPr>
                </a:tc>
                <a:extLst>
                  <a:ext uri="{0D108BD9-81ED-4DB2-BD59-A6C34878D82A}">
                    <a16:rowId xmlns:a16="http://schemas.microsoft.com/office/drawing/2014/main" val="4194360719"/>
                  </a:ext>
                </a:extLst>
              </a:tr>
              <a:tr h="282302">
                <a:tc>
                  <a:txBody>
                    <a:bodyPr/>
                    <a:lstStyle/>
                    <a:p>
                      <a:r>
                        <a:rPr lang="en-GB" b="0" dirty="0">
                          <a:solidFill>
                            <a:schemeClr val="tx1"/>
                          </a:solidFill>
                        </a:rPr>
                        <a:t>Pupil Premium Champion</a:t>
                      </a:r>
                    </a:p>
                  </a:txBody>
                  <a:tcPr>
                    <a:solidFill>
                      <a:schemeClr val="tx2">
                        <a:lumMod val="20000"/>
                        <a:lumOff val="80000"/>
                      </a:schemeClr>
                    </a:solidFill>
                  </a:tcPr>
                </a:tc>
                <a:tc>
                  <a:txBody>
                    <a:bodyPr/>
                    <a:lstStyle/>
                    <a:p>
                      <a:r>
                        <a:rPr lang="en-GB" b="0" dirty="0">
                          <a:solidFill>
                            <a:schemeClr val="tx1"/>
                          </a:solidFill>
                        </a:rPr>
                        <a:t>Mrs G Molloy</a:t>
                      </a:r>
                    </a:p>
                  </a:txBody>
                  <a:tcPr>
                    <a:solidFill>
                      <a:schemeClr val="tx2">
                        <a:lumMod val="20000"/>
                        <a:lumOff val="80000"/>
                      </a:schemeClr>
                    </a:solidFill>
                  </a:tcPr>
                </a:tc>
                <a:tc>
                  <a:txBody>
                    <a:bodyPr/>
                    <a:lstStyle/>
                    <a:p>
                      <a:r>
                        <a:rPr lang="en-GB" b="0" dirty="0">
                          <a:solidFill>
                            <a:schemeClr val="tx1"/>
                          </a:solidFill>
                        </a:rPr>
                        <a:t>molloyg@denbigh.net</a:t>
                      </a:r>
                    </a:p>
                  </a:txBody>
                  <a:tcPr>
                    <a:solidFill>
                      <a:schemeClr val="tx2">
                        <a:lumMod val="20000"/>
                        <a:lumOff val="80000"/>
                      </a:schemeClr>
                    </a:solidFill>
                  </a:tcPr>
                </a:tc>
                <a:extLst>
                  <a:ext uri="{0D108BD9-81ED-4DB2-BD59-A6C34878D82A}">
                    <a16:rowId xmlns:a16="http://schemas.microsoft.com/office/drawing/2014/main" val="1968657578"/>
                  </a:ext>
                </a:extLst>
              </a:tr>
              <a:tr h="282302">
                <a:tc>
                  <a:txBody>
                    <a:bodyPr/>
                    <a:lstStyle/>
                    <a:p>
                      <a:r>
                        <a:rPr lang="en-GB" b="0" dirty="0">
                          <a:solidFill>
                            <a:schemeClr val="tx1"/>
                          </a:solidFill>
                        </a:rPr>
                        <a:t>Attendance/</a:t>
                      </a:r>
                    </a:p>
                    <a:p>
                      <a:r>
                        <a:rPr lang="en-GB" b="0" dirty="0">
                          <a:solidFill>
                            <a:schemeClr val="tx1"/>
                          </a:solidFill>
                        </a:rPr>
                        <a:t>Lead Attendance Officer</a:t>
                      </a:r>
                    </a:p>
                  </a:txBody>
                  <a:tcPr>
                    <a:solidFill>
                      <a:schemeClr val="tx2">
                        <a:lumMod val="20000"/>
                        <a:lumOff val="80000"/>
                      </a:schemeClr>
                    </a:solidFill>
                  </a:tcPr>
                </a:tc>
                <a:tc>
                  <a:txBody>
                    <a:bodyPr/>
                    <a:lstStyle/>
                    <a:p>
                      <a:r>
                        <a:rPr lang="en-GB" b="0" dirty="0">
                          <a:solidFill>
                            <a:schemeClr val="tx1"/>
                          </a:solidFill>
                        </a:rPr>
                        <a:t>Mrs Arnold</a:t>
                      </a:r>
                    </a:p>
                    <a:p>
                      <a:r>
                        <a:rPr lang="en-GB" b="0" dirty="0">
                          <a:solidFill>
                            <a:schemeClr val="tx1"/>
                          </a:solidFill>
                        </a:rPr>
                        <a:t>Miss Blackall</a:t>
                      </a:r>
                    </a:p>
                  </a:txBody>
                  <a:tcPr>
                    <a:solidFill>
                      <a:schemeClr val="tx2">
                        <a:lumMod val="20000"/>
                        <a:lumOff val="80000"/>
                      </a:schemeClr>
                    </a:solidFill>
                  </a:tcPr>
                </a:tc>
                <a:tc>
                  <a:txBody>
                    <a:bodyPr/>
                    <a:lstStyle/>
                    <a:p>
                      <a:r>
                        <a:rPr lang="en-GB" b="0" dirty="0">
                          <a:solidFill>
                            <a:schemeClr val="tx1"/>
                          </a:solidFill>
                        </a:rPr>
                        <a:t>studentabsences@denbigh.net</a:t>
                      </a:r>
                    </a:p>
                  </a:txBody>
                  <a:tcPr>
                    <a:solidFill>
                      <a:schemeClr val="tx2">
                        <a:lumMod val="20000"/>
                        <a:lumOff val="80000"/>
                      </a:schemeClr>
                    </a:solidFill>
                  </a:tcPr>
                </a:tc>
                <a:extLst>
                  <a:ext uri="{0D108BD9-81ED-4DB2-BD59-A6C34878D82A}">
                    <a16:rowId xmlns:a16="http://schemas.microsoft.com/office/drawing/2014/main" val="4093221811"/>
                  </a:ext>
                </a:extLst>
              </a:tr>
            </a:tbl>
          </a:graphicData>
        </a:graphic>
      </p:graphicFrame>
      <p:sp>
        <p:nvSpPr>
          <p:cNvPr id="3" name="Title 2">
            <a:extLst>
              <a:ext uri="{FF2B5EF4-FFF2-40B4-BE49-F238E27FC236}">
                <a16:creationId xmlns:a16="http://schemas.microsoft.com/office/drawing/2014/main" id="{EAC92AE8-502C-A40B-2F6B-B9703F8CE0FF}"/>
              </a:ext>
            </a:extLst>
          </p:cNvPr>
          <p:cNvSpPr txBox="1">
            <a:spLocks/>
          </p:cNvSpPr>
          <p:nvPr/>
        </p:nvSpPr>
        <p:spPr>
          <a:xfrm>
            <a:off x="1346427" y="532924"/>
            <a:ext cx="9499146"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Other Useful Emails</a:t>
            </a:r>
          </a:p>
        </p:txBody>
      </p:sp>
    </p:spTree>
    <p:extLst>
      <p:ext uri="{BB962C8B-B14F-4D97-AF65-F5344CB8AC3E}">
        <p14:creationId xmlns:p14="http://schemas.microsoft.com/office/powerpoint/2010/main" val="1975472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7089E7-CAA5-15F7-EC1D-44519F2A4BCC}"/>
              </a:ext>
            </a:extLst>
          </p:cNvPr>
          <p:cNvSpPr txBox="1">
            <a:spLocks/>
          </p:cNvSpPr>
          <p:nvPr/>
        </p:nvSpPr>
        <p:spPr>
          <a:xfrm>
            <a:off x="389312" y="1426615"/>
            <a:ext cx="7119851" cy="4896600"/>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a:solidFill>
                <a:schemeClr val="tx1"/>
              </a:solidFill>
            </a:endParaRPr>
          </a:p>
          <a:p>
            <a:endParaRPr lang="en-GB" sz="2400">
              <a:solidFill>
                <a:schemeClr val="tx1"/>
              </a:solidFill>
            </a:endParaRPr>
          </a:p>
          <a:p>
            <a:r>
              <a:rPr lang="en-GB" sz="2400">
                <a:solidFill>
                  <a:schemeClr val="tx1"/>
                </a:solidFill>
              </a:rPr>
              <a:t>	</a:t>
            </a:r>
          </a:p>
          <a:p>
            <a:endParaRPr lang="en-GB" sz="2400">
              <a:solidFill>
                <a:schemeClr val="tx1"/>
              </a:solidFill>
            </a:endParaRPr>
          </a:p>
          <a:p>
            <a:endParaRPr lang="en-GB" sz="2400">
              <a:solidFill>
                <a:schemeClr val="tx1"/>
              </a:solidFill>
            </a:endParaRPr>
          </a:p>
        </p:txBody>
      </p:sp>
      <p:pic>
        <p:nvPicPr>
          <p:cNvPr id="4" name="Picture 3">
            <a:extLst>
              <a:ext uri="{FF2B5EF4-FFF2-40B4-BE49-F238E27FC236}">
                <a16:creationId xmlns:a16="http://schemas.microsoft.com/office/drawing/2014/main" id="{37087FA7-529A-EE6E-F8C2-F21F9DB1ACE4}"/>
              </a:ext>
            </a:extLst>
          </p:cNvPr>
          <p:cNvPicPr>
            <a:picLocks noChangeAspect="1"/>
          </p:cNvPicPr>
          <p:nvPr/>
        </p:nvPicPr>
        <p:blipFill rotWithShape="1">
          <a:blip r:embed="rId3"/>
          <a:srcRect l="894"/>
          <a:stretch/>
        </p:blipFill>
        <p:spPr>
          <a:xfrm>
            <a:off x="782424" y="1347787"/>
            <a:ext cx="6541801" cy="4162425"/>
          </a:xfrm>
          <a:prstGeom prst="rect">
            <a:avLst/>
          </a:prstGeom>
        </p:spPr>
      </p:pic>
      <p:sp>
        <p:nvSpPr>
          <p:cNvPr id="5" name="Title 2">
            <a:extLst>
              <a:ext uri="{FF2B5EF4-FFF2-40B4-BE49-F238E27FC236}">
                <a16:creationId xmlns:a16="http://schemas.microsoft.com/office/drawing/2014/main" id="{68F2E5D8-5785-CE2E-D33E-613DF9339D7D}"/>
              </a:ext>
            </a:extLst>
          </p:cNvPr>
          <p:cNvSpPr txBox="1">
            <a:spLocks/>
          </p:cNvSpPr>
          <p:nvPr/>
        </p:nvSpPr>
        <p:spPr>
          <a:xfrm>
            <a:off x="1346427" y="532924"/>
            <a:ext cx="9499146" cy="8339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Working Together</a:t>
            </a:r>
          </a:p>
        </p:txBody>
      </p:sp>
      <p:sp>
        <p:nvSpPr>
          <p:cNvPr id="6" name="Rectangle: Rounded Corners 5">
            <a:extLst>
              <a:ext uri="{FF2B5EF4-FFF2-40B4-BE49-F238E27FC236}">
                <a16:creationId xmlns:a16="http://schemas.microsoft.com/office/drawing/2014/main" id="{364BE8A9-16D3-0AAD-6C17-E4C85A07C3B4}"/>
              </a:ext>
            </a:extLst>
          </p:cNvPr>
          <p:cNvSpPr/>
          <p:nvPr/>
        </p:nvSpPr>
        <p:spPr>
          <a:xfrm>
            <a:off x="7824247" y="3186260"/>
            <a:ext cx="3365369" cy="1168924"/>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t"/>
          <a:lstStyle/>
          <a:p>
            <a:r>
              <a:rPr lang="en-GB"/>
              <a:t>Pastoral: Focus on wellbeing and behaviour </a:t>
            </a:r>
          </a:p>
        </p:txBody>
      </p:sp>
      <p:sp>
        <p:nvSpPr>
          <p:cNvPr id="2" name="TextBox 1">
            <a:extLst>
              <a:ext uri="{FF2B5EF4-FFF2-40B4-BE49-F238E27FC236}">
                <a16:creationId xmlns:a16="http://schemas.microsoft.com/office/drawing/2014/main" id="{4394A6E2-B8D3-24E2-CA1A-47A6D587809C}"/>
              </a:ext>
            </a:extLst>
          </p:cNvPr>
          <p:cNvSpPr txBox="1"/>
          <p:nvPr/>
        </p:nvSpPr>
        <p:spPr>
          <a:xfrm>
            <a:off x="4670960" y="4730337"/>
            <a:ext cx="2483921" cy="400110"/>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Transition Lead</a:t>
            </a:r>
          </a:p>
        </p:txBody>
      </p:sp>
    </p:spTree>
    <p:extLst>
      <p:ext uri="{BB962C8B-B14F-4D97-AF65-F5344CB8AC3E}">
        <p14:creationId xmlns:p14="http://schemas.microsoft.com/office/powerpoint/2010/main" val="1199529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72E4B-5BB2-2BE5-E23A-FC3710FD793E}"/>
              </a:ext>
            </a:extLst>
          </p:cNvPr>
          <p:cNvSpPr txBox="1">
            <a:spLocks/>
          </p:cNvSpPr>
          <p:nvPr/>
        </p:nvSpPr>
        <p:spPr>
          <a:xfrm>
            <a:off x="1225043" y="580972"/>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Role of the Tutor</a:t>
            </a:r>
          </a:p>
        </p:txBody>
      </p:sp>
      <p:sp>
        <p:nvSpPr>
          <p:cNvPr id="3" name="Content Placeholder 2">
            <a:extLst>
              <a:ext uri="{FF2B5EF4-FFF2-40B4-BE49-F238E27FC236}">
                <a16:creationId xmlns:a16="http://schemas.microsoft.com/office/drawing/2014/main" id="{BDA5F249-95D7-C6E8-6C37-0100475D8D9B}"/>
              </a:ext>
            </a:extLst>
          </p:cNvPr>
          <p:cNvSpPr txBox="1">
            <a:spLocks/>
          </p:cNvSpPr>
          <p:nvPr/>
        </p:nvSpPr>
        <p:spPr>
          <a:xfrm>
            <a:off x="940695" y="1616065"/>
            <a:ext cx="7599990" cy="4237980"/>
          </a:xfrm>
          <a:prstGeom prst="rect">
            <a:avLst/>
          </a:prstGeom>
        </p:spPr>
        <p:txBody>
          <a:bodyPr>
            <a:normAutofit fontScale="92500" lnSpcReduction="1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buFont typeface="Arial" panose="020B0604020202020204" pitchFamily="34" charset="0"/>
              <a:buChar char="•"/>
            </a:pPr>
            <a:r>
              <a:rPr lang="en-GB">
                <a:solidFill>
                  <a:schemeClr val="tx1"/>
                </a:solidFill>
              </a:rPr>
              <a:t>Daily point of contact</a:t>
            </a:r>
          </a:p>
          <a:p>
            <a:pPr marL="457200" indent="-457200" algn="l">
              <a:buFont typeface="Arial" panose="020B0604020202020204" pitchFamily="34" charset="0"/>
              <a:buChar char="•"/>
            </a:pPr>
            <a:r>
              <a:rPr lang="en-GB">
                <a:solidFill>
                  <a:schemeClr val="tx1"/>
                </a:solidFill>
              </a:rPr>
              <a:t>Advocate in school</a:t>
            </a:r>
          </a:p>
          <a:p>
            <a:pPr marL="457200" indent="-457200" algn="l">
              <a:buFont typeface="Arial" panose="020B0604020202020204" pitchFamily="34" charset="0"/>
              <a:buChar char="•"/>
            </a:pPr>
            <a:r>
              <a:rPr lang="en-GB">
                <a:solidFill>
                  <a:schemeClr val="tx1"/>
                </a:solidFill>
              </a:rPr>
              <a:t>Mentoring</a:t>
            </a:r>
          </a:p>
          <a:p>
            <a:pPr marL="457200" indent="-457200" algn="l">
              <a:buFont typeface="Arial" panose="020B0604020202020204" pitchFamily="34" charset="0"/>
              <a:buChar char="•"/>
            </a:pPr>
            <a:r>
              <a:rPr lang="en-GB">
                <a:solidFill>
                  <a:schemeClr val="tx1"/>
                </a:solidFill>
              </a:rPr>
              <a:t>Supporting anxiety and stress</a:t>
            </a:r>
          </a:p>
          <a:p>
            <a:pPr marL="457200" indent="-457200" algn="l">
              <a:buFont typeface="Arial" panose="020B0604020202020204" pitchFamily="34" charset="0"/>
              <a:buChar char="•"/>
            </a:pPr>
            <a:r>
              <a:rPr lang="en-GB">
                <a:solidFill>
                  <a:schemeClr val="tx1"/>
                </a:solidFill>
              </a:rPr>
              <a:t>Helping to develop motivation </a:t>
            </a:r>
          </a:p>
          <a:p>
            <a:pPr marL="457200" indent="-457200" algn="l">
              <a:buFont typeface="Arial" panose="020B0604020202020204" pitchFamily="34" charset="0"/>
              <a:buChar char="•"/>
            </a:pPr>
            <a:r>
              <a:rPr lang="en-GB">
                <a:solidFill>
                  <a:schemeClr val="tx1"/>
                </a:solidFill>
              </a:rPr>
              <a:t>Looking at goals and career pathways</a:t>
            </a:r>
          </a:p>
          <a:p>
            <a:pPr marL="457200" indent="-457200" algn="l">
              <a:buFont typeface="Arial" panose="020B0604020202020204" pitchFamily="34" charset="0"/>
              <a:buChar char="•"/>
            </a:pPr>
            <a:r>
              <a:rPr lang="en-GB">
                <a:solidFill>
                  <a:schemeClr val="tx1"/>
                </a:solidFill>
              </a:rPr>
              <a:t>Supporting planning and organisation</a:t>
            </a:r>
          </a:p>
          <a:p>
            <a:pPr marL="457200" indent="-457200" algn="l">
              <a:buFont typeface="Arial" panose="020B0604020202020204" pitchFamily="34" charset="0"/>
              <a:buChar char="•"/>
            </a:pPr>
            <a:r>
              <a:rPr lang="en-GB">
                <a:solidFill>
                  <a:schemeClr val="tx1"/>
                </a:solidFill>
              </a:rPr>
              <a:t>Sharing a variety of revision techniques</a:t>
            </a:r>
          </a:p>
          <a:p>
            <a:pPr marL="457200" indent="-457200" algn="l">
              <a:buFont typeface="Arial" panose="020B0604020202020204" pitchFamily="34" charset="0"/>
              <a:buChar char="•"/>
            </a:pPr>
            <a:r>
              <a:rPr lang="en-GB">
                <a:solidFill>
                  <a:schemeClr val="tx1"/>
                </a:solidFill>
              </a:rPr>
              <a:t>Delivers PSHE lessons weekly in tutorial</a:t>
            </a:r>
          </a:p>
        </p:txBody>
      </p:sp>
    </p:spTree>
    <p:extLst>
      <p:ext uri="{BB962C8B-B14F-4D97-AF65-F5344CB8AC3E}">
        <p14:creationId xmlns:p14="http://schemas.microsoft.com/office/powerpoint/2010/main" val="1679420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4BBC7-3414-1656-08FD-9816AC2F9F4B}"/>
              </a:ext>
            </a:extLst>
          </p:cNvPr>
          <p:cNvSpPr txBox="1">
            <a:spLocks/>
          </p:cNvSpPr>
          <p:nvPr/>
        </p:nvSpPr>
        <p:spPr>
          <a:xfrm>
            <a:off x="1253328" y="524415"/>
            <a:ext cx="10515600" cy="1325563"/>
          </a:xfrm>
          <a:prstGeom prst="rect">
            <a:avLst/>
          </a:prstGeom>
        </p:spPr>
        <p:txBody>
          <a:bodyPr lIns="91440" tIns="45720" rIns="91440" bIns="45720" anchor="t"/>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Role of Parents/Carers</a:t>
            </a:r>
          </a:p>
        </p:txBody>
      </p:sp>
      <p:sp>
        <p:nvSpPr>
          <p:cNvPr id="3" name="Content Placeholder 2">
            <a:extLst>
              <a:ext uri="{FF2B5EF4-FFF2-40B4-BE49-F238E27FC236}">
                <a16:creationId xmlns:a16="http://schemas.microsoft.com/office/drawing/2014/main" id="{09F6F0D7-8733-445F-03FD-1F56810EFEF3}"/>
              </a:ext>
            </a:extLst>
          </p:cNvPr>
          <p:cNvSpPr txBox="1">
            <a:spLocks/>
          </p:cNvSpPr>
          <p:nvPr/>
        </p:nvSpPr>
        <p:spPr>
          <a:xfrm>
            <a:off x="869222" y="1677971"/>
            <a:ext cx="10160138" cy="4421742"/>
          </a:xfrm>
          <a:prstGeom prst="rect">
            <a:avLst/>
          </a:prstGeom>
        </p:spPr>
        <p:txBody>
          <a:bodyPr lIns="91440" tIns="45720" rIns="91440" bIns="45720" anchor="t">
            <a:normAutofit fontScale="92500" lnSpcReduction="2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000" i="1" dirty="0">
                <a:solidFill>
                  <a:schemeClr val="tx1"/>
                </a:solidFill>
              </a:rPr>
              <a:t>Parental support is eight times more important in determining a child’s academic success than social class.</a:t>
            </a:r>
          </a:p>
          <a:p>
            <a:pPr algn="l"/>
            <a:endParaRPr lang="en-US" sz="1200" i="1">
              <a:solidFill>
                <a:schemeClr val="tx1"/>
              </a:solidFill>
            </a:endParaRPr>
          </a:p>
          <a:p>
            <a:pPr algn="l"/>
            <a:r>
              <a:rPr lang="en-US" sz="2000" i="1" dirty="0">
                <a:solidFill>
                  <a:schemeClr val="tx1"/>
                </a:solidFill>
              </a:rPr>
              <a:t>The Campaign for Learning found that parental involvement in a child’s education can mean the difference between a high grade at GCSE and a much lower grade.</a:t>
            </a:r>
          </a:p>
          <a:p>
            <a:pPr algn="l"/>
            <a:endParaRPr lang="en-US" sz="1800" dirty="0">
              <a:solidFill>
                <a:schemeClr val="tx1"/>
              </a:solidFill>
            </a:endParaRPr>
          </a:p>
          <a:p>
            <a:pPr algn="l"/>
            <a:endParaRPr lang="en-US" sz="1600">
              <a:solidFill>
                <a:schemeClr val="tx1"/>
              </a:solidFill>
            </a:endParaRPr>
          </a:p>
          <a:p>
            <a:pPr marL="457200" indent="-457200" algn="l">
              <a:buFont typeface="Arial" panose="020B0604020202020204" pitchFamily="34" charset="0"/>
              <a:buChar char="•"/>
            </a:pPr>
            <a:r>
              <a:rPr lang="en-GB" sz="2400" dirty="0">
                <a:solidFill>
                  <a:schemeClr val="tx1"/>
                </a:solidFill>
              </a:rPr>
              <a:t>Support students by ensuring they have the correct equipment and a good routine.</a:t>
            </a:r>
          </a:p>
          <a:p>
            <a:pPr marL="457200" indent="-457200" algn="l">
              <a:buFont typeface="Arial" panose="020B0604020202020204" pitchFamily="34" charset="0"/>
              <a:buChar char="•"/>
            </a:pPr>
            <a:r>
              <a:rPr lang="en-GB" sz="2400" dirty="0">
                <a:solidFill>
                  <a:schemeClr val="tx1"/>
                </a:solidFill>
              </a:rPr>
              <a:t>Attend meetings e.g. tutor/subject consultation evenings.</a:t>
            </a:r>
          </a:p>
          <a:p>
            <a:pPr marL="457200" indent="-457200" algn="l">
              <a:buFont typeface="Arial" panose="020B0604020202020204" pitchFamily="34" charset="0"/>
              <a:buChar char="•"/>
            </a:pPr>
            <a:r>
              <a:rPr lang="en-GB" sz="2400" dirty="0">
                <a:solidFill>
                  <a:schemeClr val="tx1"/>
                </a:solidFill>
              </a:rPr>
              <a:t>Check </a:t>
            </a:r>
            <a:r>
              <a:rPr lang="en-GB" sz="2400" dirty="0" err="1">
                <a:solidFill>
                  <a:schemeClr val="tx1"/>
                </a:solidFill>
              </a:rPr>
              <a:t>ClassCharts</a:t>
            </a:r>
            <a:r>
              <a:rPr lang="en-GB" sz="2400" dirty="0">
                <a:solidFill>
                  <a:schemeClr val="tx1"/>
                </a:solidFill>
              </a:rPr>
              <a:t> app and discuss achievement/behaviour.</a:t>
            </a:r>
          </a:p>
          <a:p>
            <a:pPr marL="457200" indent="-457200" algn="l">
              <a:buFont typeface="Arial" panose="020B0604020202020204" pitchFamily="34" charset="0"/>
              <a:buChar char="•"/>
            </a:pPr>
            <a:r>
              <a:rPr lang="en-GB" sz="2400" dirty="0">
                <a:solidFill>
                  <a:schemeClr val="tx1"/>
                </a:solidFill>
              </a:rPr>
              <a:t>Follow what students are studying by looking on our website curriculum area.</a:t>
            </a:r>
          </a:p>
          <a:p>
            <a:pPr marL="457200" indent="-457200" algn="l">
              <a:buFont typeface="Arial" panose="020B0604020202020204" pitchFamily="34" charset="0"/>
              <a:buChar char="•"/>
            </a:pPr>
            <a:r>
              <a:rPr lang="en-GB" sz="2400" dirty="0">
                <a:solidFill>
                  <a:schemeClr val="tx1"/>
                </a:solidFill>
              </a:rPr>
              <a:t>Encourage and support extra-curricular activities.</a:t>
            </a:r>
          </a:p>
          <a:p>
            <a:pPr marL="457200" indent="-457200" algn="l">
              <a:buFont typeface="Arial" panose="020B0604020202020204" pitchFamily="34" charset="0"/>
              <a:buChar char="•"/>
            </a:pPr>
            <a:r>
              <a:rPr lang="en-GB" sz="2400" dirty="0">
                <a:solidFill>
                  <a:schemeClr val="tx1"/>
                </a:solidFill>
              </a:rPr>
              <a:t>Contact tutor/HOYs with queries or concerns.</a:t>
            </a:r>
          </a:p>
          <a:p>
            <a:pPr algn="l"/>
            <a:endParaRPr lang="en-GB" sz="2400">
              <a:solidFill>
                <a:schemeClr val="tx1"/>
              </a:solidFill>
            </a:endParaRPr>
          </a:p>
        </p:txBody>
      </p:sp>
    </p:spTree>
    <p:extLst>
      <p:ext uri="{BB962C8B-B14F-4D97-AF65-F5344CB8AC3E}">
        <p14:creationId xmlns:p14="http://schemas.microsoft.com/office/powerpoint/2010/main" val="3838540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2BB44-E052-1FD3-B404-D87876CA88F9}"/>
              </a:ext>
            </a:extLst>
          </p:cNvPr>
          <p:cNvSpPr txBox="1">
            <a:spLocks/>
          </p:cNvSpPr>
          <p:nvPr/>
        </p:nvSpPr>
        <p:spPr>
          <a:xfrm>
            <a:off x="1225043" y="580972"/>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Role of the Student</a:t>
            </a:r>
          </a:p>
        </p:txBody>
      </p:sp>
      <p:sp>
        <p:nvSpPr>
          <p:cNvPr id="4" name="Content Placeholder 6">
            <a:extLst>
              <a:ext uri="{FF2B5EF4-FFF2-40B4-BE49-F238E27FC236}">
                <a16:creationId xmlns:a16="http://schemas.microsoft.com/office/drawing/2014/main" id="{465B18FD-0B69-5336-1932-7029342FE81E}"/>
              </a:ext>
            </a:extLst>
          </p:cNvPr>
          <p:cNvSpPr txBox="1">
            <a:spLocks/>
          </p:cNvSpPr>
          <p:nvPr/>
        </p:nvSpPr>
        <p:spPr>
          <a:xfrm>
            <a:off x="644237" y="1706251"/>
            <a:ext cx="8952250" cy="4655755"/>
          </a:xfrm>
          <a:prstGeom prst="rect">
            <a:avLst/>
          </a:prstGeom>
        </p:spPr>
        <p:txBody>
          <a:bodyPr lIns="91440" tIns="45720" rIns="91440" bIns="45720" anchor="t">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lnSpc>
                <a:spcPct val="80000"/>
              </a:lnSpc>
              <a:buFont typeface="Arial" panose="020B0604020202020204" pitchFamily="34" charset="0"/>
              <a:buChar char="•"/>
            </a:pPr>
            <a:r>
              <a:rPr lang="en-GB" altLang="en-US" sz="3200" kern="0" dirty="0">
                <a:solidFill>
                  <a:schemeClr val="tx1"/>
                </a:solidFill>
              </a:rPr>
              <a:t>Accept responsibility for your own learning</a:t>
            </a:r>
          </a:p>
          <a:p>
            <a:pPr marL="457200" indent="-457200" algn="l">
              <a:lnSpc>
                <a:spcPct val="80000"/>
              </a:lnSpc>
              <a:buFont typeface="Arial" panose="020B0604020202020204" pitchFamily="34" charset="0"/>
              <a:buChar char="•"/>
            </a:pPr>
            <a:r>
              <a:rPr lang="en-GB" altLang="en-US" sz="3200" kern="0" dirty="0">
                <a:solidFill>
                  <a:schemeClr val="tx1"/>
                </a:solidFill>
              </a:rPr>
              <a:t>Be engaged and motivated</a:t>
            </a:r>
          </a:p>
          <a:p>
            <a:pPr marL="457200" indent="-457200" algn="l">
              <a:lnSpc>
                <a:spcPct val="80000"/>
              </a:lnSpc>
              <a:buFont typeface="Arial" panose="020B0604020202020204" pitchFamily="34" charset="0"/>
              <a:buChar char="•"/>
            </a:pPr>
            <a:r>
              <a:rPr lang="en-GB" altLang="en-US" sz="3200" kern="0" dirty="0">
                <a:solidFill>
                  <a:schemeClr val="tx1"/>
                </a:solidFill>
              </a:rPr>
              <a:t>Speak to the teacher if you do not understand</a:t>
            </a:r>
          </a:p>
          <a:p>
            <a:pPr marL="457200" indent="-457200" algn="l">
              <a:lnSpc>
                <a:spcPct val="80000"/>
              </a:lnSpc>
              <a:buFont typeface="Arial" panose="020B0604020202020204" pitchFamily="34" charset="0"/>
              <a:buChar char="•"/>
            </a:pPr>
            <a:r>
              <a:rPr lang="en-GB" altLang="en-US" sz="3200" kern="0" dirty="0">
                <a:solidFill>
                  <a:schemeClr val="tx1"/>
                </a:solidFill>
              </a:rPr>
              <a:t>Complete all classwork and homework</a:t>
            </a:r>
          </a:p>
          <a:p>
            <a:pPr marL="457200" indent="-457200" algn="l">
              <a:lnSpc>
                <a:spcPct val="80000"/>
              </a:lnSpc>
              <a:buFont typeface="Arial" panose="020B0604020202020204" pitchFamily="34" charset="0"/>
              <a:buChar char="•"/>
            </a:pPr>
            <a:r>
              <a:rPr lang="en-GB" altLang="en-US" sz="3200" kern="0" dirty="0">
                <a:solidFill>
                  <a:schemeClr val="tx1"/>
                </a:solidFill>
              </a:rPr>
              <a:t>Stay positive</a:t>
            </a:r>
          </a:p>
          <a:p>
            <a:pPr marL="457200" indent="-457200" algn="l">
              <a:lnSpc>
                <a:spcPct val="80000"/>
              </a:lnSpc>
              <a:buFont typeface="Arial,Sans-Serif" panose="020B0604020202020204" pitchFamily="34" charset="0"/>
              <a:buChar char="•"/>
            </a:pPr>
            <a:r>
              <a:rPr lang="en-GB" sz="3200" kern="0" dirty="0">
                <a:solidFill>
                  <a:schemeClr val="tx1"/>
                </a:solidFill>
              </a:rPr>
              <a:t>Get involved in as much as possible</a:t>
            </a:r>
            <a:endParaRPr lang="en-US" sz="3200" kern="0" dirty="0">
              <a:solidFill>
                <a:schemeClr val="tx1"/>
              </a:solidFill>
            </a:endParaRPr>
          </a:p>
          <a:p>
            <a:pPr marL="457200" indent="-457200" algn="l">
              <a:lnSpc>
                <a:spcPct val="80000"/>
              </a:lnSpc>
              <a:buFont typeface="Arial" panose="020B0604020202020204" pitchFamily="34" charset="0"/>
              <a:buChar char="•"/>
            </a:pPr>
            <a:r>
              <a:rPr lang="en-GB" altLang="en-US" sz="3200" kern="0" dirty="0">
                <a:solidFill>
                  <a:schemeClr val="tx1"/>
                </a:solidFill>
              </a:rPr>
              <a:t>Follow the Denbigh Values</a:t>
            </a:r>
          </a:p>
          <a:p>
            <a:pPr algn="l">
              <a:lnSpc>
                <a:spcPct val="80000"/>
              </a:lnSpc>
            </a:pPr>
            <a:endParaRPr lang="en-GB" altLang="en-US" sz="3200" kern="0">
              <a:solidFill>
                <a:schemeClr val="tx1"/>
              </a:solidFill>
            </a:endParaRPr>
          </a:p>
          <a:p>
            <a:pPr algn="l"/>
            <a:endParaRPr lang="en-GB">
              <a:solidFill>
                <a:schemeClr val="tx1"/>
              </a:solidFill>
            </a:endParaRPr>
          </a:p>
        </p:txBody>
      </p:sp>
    </p:spTree>
    <p:extLst>
      <p:ext uri="{BB962C8B-B14F-4D97-AF65-F5344CB8AC3E}">
        <p14:creationId xmlns:p14="http://schemas.microsoft.com/office/powerpoint/2010/main" val="2946161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ight bulb with a gear inside&#10;&#10;Description automatically generated">
            <a:extLst>
              <a:ext uri="{FF2B5EF4-FFF2-40B4-BE49-F238E27FC236}">
                <a16:creationId xmlns:a16="http://schemas.microsoft.com/office/drawing/2014/main" id="{F4E6CED1-999F-EB7A-F651-A21780068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936" y="1722853"/>
            <a:ext cx="2820943" cy="2553262"/>
          </a:xfrm>
          <a:prstGeom prst="rect">
            <a:avLst/>
          </a:prstGeom>
        </p:spPr>
      </p:pic>
      <p:pic>
        <p:nvPicPr>
          <p:cNvPr id="3" name="Picture 2" descr="A blue circle with hands holding a heart&#10;&#10;Description automatically generated">
            <a:extLst>
              <a:ext uri="{FF2B5EF4-FFF2-40B4-BE49-F238E27FC236}">
                <a16:creationId xmlns:a16="http://schemas.microsoft.com/office/drawing/2014/main" id="{10E78AB2-9FED-2F94-F93D-9829ED220D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3676" y="1841520"/>
            <a:ext cx="2984648" cy="2888460"/>
          </a:xfrm>
          <a:prstGeom prst="rect">
            <a:avLst/>
          </a:prstGeom>
        </p:spPr>
      </p:pic>
      <p:pic>
        <p:nvPicPr>
          <p:cNvPr id="4" name="Picture 3" descr="A blue and white circle with a hand and a cross&#10;&#10;Description automatically generated">
            <a:extLst>
              <a:ext uri="{FF2B5EF4-FFF2-40B4-BE49-F238E27FC236}">
                <a16:creationId xmlns:a16="http://schemas.microsoft.com/office/drawing/2014/main" id="{174A6622-C0FE-2F35-9FD5-2588CAABA9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3121" y="1732280"/>
            <a:ext cx="3191294" cy="2451520"/>
          </a:xfrm>
          <a:prstGeom prst="rect">
            <a:avLst/>
          </a:prstGeom>
        </p:spPr>
      </p:pic>
      <p:sp>
        <p:nvSpPr>
          <p:cNvPr id="5" name="Title 2">
            <a:extLst>
              <a:ext uri="{FF2B5EF4-FFF2-40B4-BE49-F238E27FC236}">
                <a16:creationId xmlns:a16="http://schemas.microsoft.com/office/drawing/2014/main" id="{0E26E838-921B-1D76-AC91-72D513A27357}"/>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Denbigh Values</a:t>
            </a:r>
          </a:p>
        </p:txBody>
      </p:sp>
    </p:spTree>
    <p:extLst>
      <p:ext uri="{BB962C8B-B14F-4D97-AF65-F5344CB8AC3E}">
        <p14:creationId xmlns:p14="http://schemas.microsoft.com/office/powerpoint/2010/main" val="345390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2F8C6B-AF08-4260-28B4-61B0600CF991}"/>
              </a:ext>
            </a:extLst>
          </p:cNvPr>
          <p:cNvSpPr txBox="1"/>
          <p:nvPr/>
        </p:nvSpPr>
        <p:spPr>
          <a:xfrm>
            <a:off x="2063767" y="233574"/>
            <a:ext cx="7640826" cy="769441"/>
          </a:xfrm>
          <a:prstGeom prst="rect">
            <a:avLst/>
          </a:prstGeom>
          <a:noFill/>
        </p:spPr>
        <p:txBody>
          <a:bodyPr wrap="square" lIns="91440" tIns="45720" rIns="91440" bIns="45720" rtlCol="0" anchor="t">
            <a:spAutoFit/>
          </a:bodyPr>
          <a:lstStyle/>
          <a:p>
            <a:r>
              <a:rPr lang="en-US" sz="4400" b="1" u="sng">
                <a:latin typeface="+mj-lt"/>
                <a:ea typeface="+mj-ea"/>
                <a:cs typeface="+mj-cs"/>
              </a:rPr>
              <a:t>Working in Partnership</a:t>
            </a:r>
            <a:endParaRPr lang="en-US" sz="4400" b="1" u="sng" kern="1200">
              <a:latin typeface="+mj-lt"/>
              <a:ea typeface="+mj-ea"/>
              <a:cs typeface="+mj-cs"/>
            </a:endParaRPr>
          </a:p>
        </p:txBody>
      </p:sp>
      <p:sp>
        <p:nvSpPr>
          <p:cNvPr id="3" name="TextBox 2">
            <a:extLst>
              <a:ext uri="{FF2B5EF4-FFF2-40B4-BE49-F238E27FC236}">
                <a16:creationId xmlns:a16="http://schemas.microsoft.com/office/drawing/2014/main" id="{E8D8603C-18B1-AE40-B3D2-B2E81774732B}"/>
              </a:ext>
            </a:extLst>
          </p:cNvPr>
          <p:cNvSpPr txBox="1"/>
          <p:nvPr/>
        </p:nvSpPr>
        <p:spPr>
          <a:xfrm>
            <a:off x="423032" y="1337425"/>
            <a:ext cx="9016410" cy="4832092"/>
          </a:xfrm>
          <a:prstGeom prst="rect">
            <a:avLst/>
          </a:prstGeom>
          <a:noFill/>
        </p:spPr>
        <p:txBody>
          <a:bodyPr wrap="square" lIns="91440" tIns="45720" rIns="91440" bIns="45720" rtlCol="0" anchor="t">
            <a:spAutoFit/>
          </a:bodyPr>
          <a:lstStyle/>
          <a:p>
            <a:pPr marL="285750" indent="-285750">
              <a:buFontTx/>
              <a:buChar char="-"/>
            </a:pPr>
            <a:r>
              <a:rPr lang="en-GB" sz="2800" dirty="0"/>
              <a:t>Headteacher bulletin</a:t>
            </a:r>
          </a:p>
          <a:p>
            <a:pPr marL="285750" indent="-285750">
              <a:buFontTx/>
              <a:buChar char="-"/>
            </a:pPr>
            <a:r>
              <a:rPr lang="en-GB" sz="2800" dirty="0"/>
              <a:t>Year group newsletter</a:t>
            </a:r>
          </a:p>
          <a:p>
            <a:pPr marL="285750" indent="-285750">
              <a:buFontTx/>
              <a:buChar char="-"/>
            </a:pPr>
            <a:r>
              <a:rPr lang="en-GB" sz="2800" err="1"/>
              <a:t>Parentmail</a:t>
            </a:r>
            <a:endParaRPr lang="en-GB" sz="2800"/>
          </a:p>
          <a:p>
            <a:pPr marL="285750" indent="-285750">
              <a:buFontTx/>
              <a:buChar char="-"/>
            </a:pPr>
            <a:r>
              <a:rPr lang="en-GB" sz="2800" dirty="0" err="1"/>
              <a:t>ClassCharts</a:t>
            </a:r>
            <a:r>
              <a:rPr lang="en-GB" sz="2800" dirty="0"/>
              <a:t> App</a:t>
            </a:r>
          </a:p>
          <a:p>
            <a:pPr marL="285750" indent="-285750">
              <a:buFontTx/>
              <a:buChar char="-"/>
            </a:pPr>
            <a:r>
              <a:rPr lang="en-GB" sz="2800" dirty="0"/>
              <a:t>Headteacher/Deputy Headteacher Drop-In</a:t>
            </a:r>
          </a:p>
          <a:p>
            <a:pPr marL="285750" indent="-285750">
              <a:buFontTx/>
              <a:buChar char="-"/>
            </a:pPr>
            <a:r>
              <a:rPr lang="en-GB" sz="2800" dirty="0"/>
              <a:t>School website</a:t>
            </a:r>
          </a:p>
          <a:p>
            <a:pPr marL="285750" indent="-285750">
              <a:buFontTx/>
              <a:buChar char="-"/>
            </a:pPr>
            <a:r>
              <a:rPr lang="en-GB" sz="2800" dirty="0"/>
              <a:t>Email</a:t>
            </a:r>
          </a:p>
          <a:p>
            <a:pPr marL="285750" indent="-285750">
              <a:buFontTx/>
              <a:buChar char="-"/>
            </a:pPr>
            <a:r>
              <a:rPr lang="en-GB" sz="2800" dirty="0"/>
              <a:t>Making the Most of Evening (8</a:t>
            </a:r>
            <a:r>
              <a:rPr lang="en-GB" sz="2800" baseline="30000" dirty="0"/>
              <a:t>th</a:t>
            </a:r>
            <a:r>
              <a:rPr lang="en-GB" sz="2800" dirty="0"/>
              <a:t> September)</a:t>
            </a:r>
          </a:p>
          <a:p>
            <a:pPr marL="285750" indent="-285750">
              <a:buFont typeface="Arial"/>
              <a:buChar char="•"/>
            </a:pPr>
            <a:r>
              <a:rPr lang="en-GB" sz="2800" dirty="0"/>
              <a:t>Tutor Consultation Evening (1</a:t>
            </a:r>
            <a:r>
              <a:rPr lang="en-GB" sz="2800" baseline="30000" dirty="0"/>
              <a:t>tst</a:t>
            </a:r>
            <a:r>
              <a:rPr lang="en-GB" sz="2800" dirty="0"/>
              <a:t> October)</a:t>
            </a:r>
          </a:p>
          <a:p>
            <a:pPr marL="285750" indent="-285750">
              <a:buFont typeface="Arial"/>
              <a:buChar char="•"/>
            </a:pPr>
            <a:r>
              <a:rPr lang="en-GB" sz="2800" dirty="0"/>
              <a:t>Subject Consultation Evening (3</a:t>
            </a:r>
            <a:r>
              <a:rPr lang="en-GB" sz="2800" baseline="30000" dirty="0">
                <a:ea typeface="+mn-lt"/>
                <a:cs typeface="+mn-lt"/>
              </a:rPr>
              <a:t>rd</a:t>
            </a:r>
            <a:r>
              <a:rPr lang="en-GB" sz="2800" dirty="0"/>
              <a:t> June)</a:t>
            </a:r>
          </a:p>
          <a:p>
            <a:pPr marL="285750" indent="-285750">
              <a:buFontTx/>
              <a:buChar char="-"/>
            </a:pPr>
            <a:r>
              <a:rPr lang="en-GB" sz="2800" dirty="0"/>
              <a:t>Denbigh Association</a:t>
            </a:r>
          </a:p>
        </p:txBody>
      </p:sp>
    </p:spTree>
    <p:extLst>
      <p:ext uri="{BB962C8B-B14F-4D97-AF65-F5344CB8AC3E}">
        <p14:creationId xmlns:p14="http://schemas.microsoft.com/office/powerpoint/2010/main" val="329582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1B656-9259-C578-D644-D8F63739F825}"/>
              </a:ext>
            </a:extLst>
          </p:cNvPr>
          <p:cNvSpPr txBox="1">
            <a:spLocks/>
          </p:cNvSpPr>
          <p:nvPr/>
        </p:nvSpPr>
        <p:spPr>
          <a:xfrm>
            <a:off x="5155290" y="2605963"/>
            <a:ext cx="6189453" cy="1325563"/>
          </a:xfrm>
          <a:prstGeom prst="rect">
            <a:avLst/>
          </a:prstGeom>
        </p:spPr>
        <p:txBody>
          <a:bodyPr>
            <a:noAutofit/>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sz="6000" b="1">
                <a:solidFill>
                  <a:schemeClr val="tx1"/>
                </a:solidFill>
              </a:rPr>
              <a:t>School day, Curriculum, Clubs and Homework</a:t>
            </a:r>
          </a:p>
        </p:txBody>
      </p:sp>
    </p:spTree>
    <p:extLst>
      <p:ext uri="{BB962C8B-B14F-4D97-AF65-F5344CB8AC3E}">
        <p14:creationId xmlns:p14="http://schemas.microsoft.com/office/powerpoint/2010/main" val="3324567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CBCAAE4C-40D2-F6F0-6C12-9788F5FE9B0E}"/>
              </a:ext>
            </a:extLst>
          </p:cNvPr>
          <p:cNvSpPr txBox="1">
            <a:spLocks/>
          </p:cNvSpPr>
          <p:nvPr/>
        </p:nvSpPr>
        <p:spPr>
          <a:xfrm>
            <a:off x="838200" y="1825625"/>
            <a:ext cx="3900578" cy="4351338"/>
          </a:xfrm>
          <a:prstGeom prst="rect">
            <a:avLst/>
          </a:prstGeom>
        </p:spPr>
        <p:txBody>
          <a:bodyPr lIns="91440" tIns="45720" rIns="91440" bIns="45720" anchor="t">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a:t>Students to arrive between 8:15 and 8:28am</a:t>
            </a:r>
          </a:p>
          <a:p>
            <a:pPr lvl="1"/>
            <a:r>
              <a:rPr lang="en-GB"/>
              <a:t>Break at 10:00am</a:t>
            </a:r>
          </a:p>
          <a:p>
            <a:pPr lvl="1"/>
            <a:r>
              <a:rPr lang="en-GB"/>
              <a:t>Lunch at 12:30pm</a:t>
            </a:r>
          </a:p>
          <a:p>
            <a:pPr marL="457200" lvl="1" indent="0">
              <a:buNone/>
            </a:pPr>
            <a:endParaRPr lang="en-GB"/>
          </a:p>
          <a:p>
            <a:pPr lvl="1"/>
            <a:endParaRPr lang="en-GB"/>
          </a:p>
          <a:p>
            <a:pPr lvl="1"/>
            <a:endParaRPr lang="en-GB"/>
          </a:p>
          <a:p>
            <a:endParaRPr lang="en-GB">
              <a:solidFill>
                <a:schemeClr val="tx1"/>
              </a:solidFill>
            </a:endParaRPr>
          </a:p>
        </p:txBody>
      </p:sp>
      <p:sp>
        <p:nvSpPr>
          <p:cNvPr id="9" name="Title 2">
            <a:extLst>
              <a:ext uri="{FF2B5EF4-FFF2-40B4-BE49-F238E27FC236}">
                <a16:creationId xmlns:a16="http://schemas.microsoft.com/office/drawing/2014/main" id="{0316DD69-6BB2-CDDB-2753-AA41F4C00351}"/>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School Day</a:t>
            </a:r>
          </a:p>
        </p:txBody>
      </p:sp>
      <p:pic>
        <p:nvPicPr>
          <p:cNvPr id="11" name="Picture 10">
            <a:extLst>
              <a:ext uri="{FF2B5EF4-FFF2-40B4-BE49-F238E27FC236}">
                <a16:creationId xmlns:a16="http://schemas.microsoft.com/office/drawing/2014/main" id="{0756C6CA-DB36-B97C-11BA-A69C64681733}"/>
              </a:ext>
            </a:extLst>
          </p:cNvPr>
          <p:cNvPicPr>
            <a:picLocks noChangeAspect="1"/>
          </p:cNvPicPr>
          <p:nvPr/>
        </p:nvPicPr>
        <p:blipFill>
          <a:blip r:embed="rId3"/>
          <a:stretch>
            <a:fillRect/>
          </a:stretch>
        </p:blipFill>
        <p:spPr>
          <a:xfrm>
            <a:off x="6170972" y="319088"/>
            <a:ext cx="2828925" cy="5857875"/>
          </a:xfrm>
          <a:prstGeom prst="rect">
            <a:avLst/>
          </a:prstGeom>
        </p:spPr>
      </p:pic>
    </p:spTree>
    <p:extLst>
      <p:ext uri="{BB962C8B-B14F-4D97-AF65-F5344CB8AC3E}">
        <p14:creationId xmlns:p14="http://schemas.microsoft.com/office/powerpoint/2010/main" val="836017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FD2EB9-3CDB-1D0F-2D19-3DEFCC84D8FA}"/>
              </a:ext>
            </a:extLst>
          </p:cNvPr>
          <p:cNvSpPr txBox="1"/>
          <p:nvPr/>
        </p:nvSpPr>
        <p:spPr>
          <a:xfrm>
            <a:off x="1243553" y="1841520"/>
            <a:ext cx="7898090" cy="4462760"/>
          </a:xfrm>
          <a:prstGeom prst="rect">
            <a:avLst/>
          </a:prstGeom>
          <a:noFill/>
        </p:spPr>
        <p:txBody>
          <a:bodyPr wrap="square" lIns="91440" tIns="45720" rIns="91440" bIns="45720" anchor="t">
            <a:spAutoFit/>
          </a:bodyPr>
          <a:lstStyle/>
          <a:p>
            <a:pPr marL="0" indent="0">
              <a:buNone/>
            </a:pPr>
            <a:r>
              <a:rPr lang="en-GB" sz="2000" dirty="0"/>
              <a:t>Being just a few minutes late to lessons on a regular basis can have a negative effect on learning:</a:t>
            </a:r>
          </a:p>
          <a:p>
            <a:endParaRPr lang="en-GB" dirty="0">
              <a:solidFill>
                <a:schemeClr val="tx1"/>
              </a:solidFill>
            </a:endParaRPr>
          </a:p>
          <a:p>
            <a:r>
              <a:rPr lang="en-GB" sz="1800" dirty="0"/>
              <a:t>3 mins late to 1 lesson per week = 117 mins                 </a:t>
            </a:r>
          </a:p>
          <a:p>
            <a:pPr marL="0" indent="0">
              <a:buNone/>
            </a:pPr>
            <a:r>
              <a:rPr lang="en-GB" sz="1800" dirty="0">
                <a:highlight>
                  <a:srgbClr val="FFFF00"/>
                </a:highlight>
              </a:rPr>
              <a:t>(nearly 2 missed lessons in a school year)</a:t>
            </a:r>
          </a:p>
          <a:p>
            <a:r>
              <a:rPr lang="en-GB" sz="1800" dirty="0"/>
              <a:t>3 mins late to 1 lesson per day = 585 mins </a:t>
            </a:r>
          </a:p>
          <a:p>
            <a:pPr marL="0" indent="0">
              <a:buNone/>
            </a:pPr>
            <a:r>
              <a:rPr lang="en-GB" sz="1800" dirty="0">
                <a:highlight>
                  <a:srgbClr val="FFFF00"/>
                </a:highlight>
              </a:rPr>
              <a:t>(nearly 10 missed lessons or 2 school days in a school year)</a:t>
            </a:r>
          </a:p>
          <a:p>
            <a:r>
              <a:rPr lang="en-GB" sz="1800" dirty="0"/>
              <a:t>3 mins late to every lesson every day = 2,925 mins</a:t>
            </a:r>
          </a:p>
          <a:p>
            <a:pPr marL="0" indent="0">
              <a:buNone/>
            </a:pPr>
            <a:r>
              <a:rPr lang="en-GB" sz="1800" dirty="0">
                <a:highlight>
                  <a:srgbClr val="FFFF00"/>
                </a:highlight>
              </a:rPr>
              <a:t>(around 49 missed lessons or 10 school days in a school year)</a:t>
            </a:r>
          </a:p>
          <a:p>
            <a:pPr marL="0" indent="0">
              <a:buNone/>
            </a:pPr>
            <a:r>
              <a:rPr lang="en-GB" dirty="0"/>
              <a:t> </a:t>
            </a:r>
          </a:p>
          <a:p>
            <a:pPr marL="0" indent="0">
              <a:buNone/>
            </a:pPr>
            <a:r>
              <a:rPr lang="en-GB" sz="1600" dirty="0"/>
              <a:t>*If your child would like a locker please go to </a:t>
            </a:r>
            <a:r>
              <a:rPr lang="en-GB" sz="1600" dirty="0" err="1"/>
              <a:t>Parentmail</a:t>
            </a:r>
            <a:r>
              <a:rPr lang="en-GB" sz="1600" dirty="0"/>
              <a:t> – Payments &amp; Shop tab – Select Lockers - £15 non-refundable fee</a:t>
            </a:r>
          </a:p>
          <a:p>
            <a:r>
              <a:rPr lang="en-GB" sz="1600" dirty="0"/>
              <a:t>*Locker emails have now been sent to all Year 7 students who purchased one so please check these for details. </a:t>
            </a:r>
            <a:endParaRPr lang="en-GB" sz="1600" dirty="0">
              <a:solidFill>
                <a:schemeClr val="tx1"/>
              </a:solidFill>
            </a:endParaRPr>
          </a:p>
          <a:p>
            <a:pPr marL="0" indent="0">
              <a:buNone/>
            </a:pPr>
            <a:endParaRPr lang="en-GB" dirty="0">
              <a:solidFill>
                <a:schemeClr val="tx1"/>
              </a:solidFill>
            </a:endParaRPr>
          </a:p>
          <a:p>
            <a:endParaRPr lang="en-GB" dirty="0"/>
          </a:p>
        </p:txBody>
      </p:sp>
      <p:sp>
        <p:nvSpPr>
          <p:cNvPr id="4" name="Title 2">
            <a:extLst>
              <a:ext uri="{FF2B5EF4-FFF2-40B4-BE49-F238E27FC236}">
                <a16:creationId xmlns:a16="http://schemas.microsoft.com/office/drawing/2014/main" id="{36975540-9FA3-9855-72D9-5031CB20C00A}"/>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Punctuality &amp; Organisation</a:t>
            </a:r>
          </a:p>
        </p:txBody>
      </p:sp>
    </p:spTree>
    <p:extLst>
      <p:ext uri="{BB962C8B-B14F-4D97-AF65-F5344CB8AC3E}">
        <p14:creationId xmlns:p14="http://schemas.microsoft.com/office/powerpoint/2010/main" val="1720064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2583F-251B-CE4F-32D6-DF1E28D535E2}"/>
              </a:ext>
            </a:extLst>
          </p:cNvPr>
          <p:cNvSpPr txBox="1">
            <a:spLocks/>
          </p:cNvSpPr>
          <p:nvPr/>
        </p:nvSpPr>
        <p:spPr>
          <a:xfrm>
            <a:off x="838199" y="1825625"/>
            <a:ext cx="8579178" cy="4351338"/>
          </a:xfrm>
          <a:prstGeom prst="rect">
            <a:avLst/>
          </a:prstGeom>
        </p:spPr>
        <p:txBody>
          <a:bodyPr lIns="91440" tIns="45720" rIns="91440" bIns="45720" anchor="t">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b="1">
                <a:solidFill>
                  <a:schemeClr val="tx1"/>
                </a:solidFill>
              </a:rPr>
              <a:t>Students are asked to…</a:t>
            </a:r>
          </a:p>
          <a:p>
            <a:pPr algn="l"/>
            <a:endParaRPr lang="en-GB">
              <a:solidFill>
                <a:schemeClr val="tx1"/>
              </a:solidFill>
            </a:endParaRPr>
          </a:p>
          <a:p>
            <a:pPr marL="457200" indent="-457200" algn="l">
              <a:buFont typeface="Arial" panose="020B0604020202020204" pitchFamily="34" charset="0"/>
              <a:buChar char="•"/>
            </a:pPr>
            <a:r>
              <a:rPr lang="en-GB">
                <a:solidFill>
                  <a:schemeClr val="tx1"/>
                </a:solidFill>
              </a:rPr>
              <a:t>Walk quickly and quietly during transition time</a:t>
            </a:r>
          </a:p>
          <a:p>
            <a:pPr marL="457200" indent="-457200" algn="l">
              <a:buFont typeface="Arial" panose="020B0604020202020204" pitchFamily="34" charset="0"/>
              <a:buChar char="•"/>
            </a:pPr>
            <a:r>
              <a:rPr lang="en-GB">
                <a:solidFill>
                  <a:schemeClr val="tx1"/>
                </a:solidFill>
              </a:rPr>
              <a:t>Not to treat transition time as break time</a:t>
            </a:r>
          </a:p>
          <a:p>
            <a:pPr marL="457200" indent="-457200" algn="l">
              <a:buFont typeface="Arial" panose="020B0604020202020204" pitchFamily="34" charset="0"/>
              <a:buChar char="•"/>
            </a:pPr>
            <a:r>
              <a:rPr lang="en-GB">
                <a:solidFill>
                  <a:schemeClr val="tx1"/>
                </a:solidFill>
              </a:rPr>
              <a:t>Make an excellent start to </a:t>
            </a:r>
            <a:r>
              <a:rPr lang="en-GB" b="1" u="sng">
                <a:solidFill>
                  <a:schemeClr val="tx1"/>
                </a:solidFill>
              </a:rPr>
              <a:t>every</a:t>
            </a:r>
            <a:r>
              <a:rPr lang="en-GB">
                <a:solidFill>
                  <a:schemeClr val="tx1"/>
                </a:solidFill>
              </a:rPr>
              <a:t> lesson</a:t>
            </a:r>
          </a:p>
          <a:p>
            <a:pPr algn="l"/>
            <a:endParaRPr lang="en-GB">
              <a:solidFill>
                <a:schemeClr val="tx1"/>
              </a:solidFill>
            </a:endParaRPr>
          </a:p>
          <a:p>
            <a:pPr algn="l"/>
            <a:r>
              <a:rPr lang="en-GB">
                <a:solidFill>
                  <a:schemeClr val="tx1"/>
                </a:solidFill>
              </a:rPr>
              <a:t>We monitor punctuality on a weekly basis</a:t>
            </a:r>
          </a:p>
        </p:txBody>
      </p:sp>
      <p:sp>
        <p:nvSpPr>
          <p:cNvPr id="4" name="Title 2">
            <a:extLst>
              <a:ext uri="{FF2B5EF4-FFF2-40B4-BE49-F238E27FC236}">
                <a16:creationId xmlns:a16="http://schemas.microsoft.com/office/drawing/2014/main" id="{758769FF-BE84-8F33-6A97-28B43CF432C7}"/>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Our Expectations</a:t>
            </a:r>
          </a:p>
        </p:txBody>
      </p:sp>
    </p:spTree>
    <p:extLst>
      <p:ext uri="{BB962C8B-B14F-4D97-AF65-F5344CB8AC3E}">
        <p14:creationId xmlns:p14="http://schemas.microsoft.com/office/powerpoint/2010/main" val="3803946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5467907A-3790-76A8-03D4-92B3E07F78AF}"/>
              </a:ext>
            </a:extLst>
          </p:cNvPr>
          <p:cNvSpPr txBox="1">
            <a:spLocks/>
          </p:cNvSpPr>
          <p:nvPr/>
        </p:nvSpPr>
        <p:spPr>
          <a:xfrm>
            <a:off x="1668544" y="1528175"/>
            <a:ext cx="5724240" cy="4570967"/>
          </a:xfrm>
          <a:prstGeom prst="rect">
            <a:avLst/>
          </a:prstGeom>
        </p:spPr>
        <p:txBody>
          <a:bodyPr>
            <a:normAutofit fontScale="85000" lnSpcReduction="2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sz="2000">
                <a:solidFill>
                  <a:schemeClr val="tx1"/>
                </a:solidFill>
              </a:rPr>
              <a:t>English			3 hours</a:t>
            </a:r>
          </a:p>
          <a:p>
            <a:pPr algn="l"/>
            <a:r>
              <a:rPr lang="en-GB" sz="2000">
                <a:solidFill>
                  <a:schemeClr val="tx1"/>
                </a:solidFill>
              </a:rPr>
              <a:t>Mathematics		3 hours</a:t>
            </a:r>
          </a:p>
          <a:p>
            <a:pPr algn="l"/>
            <a:r>
              <a:rPr lang="en-GB" sz="2000">
                <a:solidFill>
                  <a:schemeClr val="tx1"/>
                </a:solidFill>
              </a:rPr>
              <a:t>Science			3 hours</a:t>
            </a:r>
          </a:p>
          <a:p>
            <a:pPr algn="l"/>
            <a:r>
              <a:rPr lang="en-GB" sz="2000">
                <a:solidFill>
                  <a:schemeClr val="tx1"/>
                </a:solidFill>
              </a:rPr>
              <a:t>Modern Languages		3 hours </a:t>
            </a:r>
          </a:p>
          <a:p>
            <a:pPr algn="l"/>
            <a:r>
              <a:rPr lang="en-GB" sz="2000">
                <a:solidFill>
                  <a:schemeClr val="tx1"/>
                </a:solidFill>
              </a:rPr>
              <a:t>Design Technology		2 hours </a:t>
            </a:r>
          </a:p>
          <a:p>
            <a:pPr algn="l"/>
            <a:r>
              <a:rPr lang="en-GB" sz="2000">
                <a:solidFill>
                  <a:schemeClr val="tx1"/>
                </a:solidFill>
              </a:rPr>
              <a:t>Physical Education		2 hours</a:t>
            </a:r>
          </a:p>
          <a:p>
            <a:pPr algn="l"/>
            <a:r>
              <a:rPr lang="en-GB" sz="2000">
                <a:solidFill>
                  <a:schemeClr val="tx1"/>
                </a:solidFill>
              </a:rPr>
              <a:t>Computing		2 hours</a:t>
            </a:r>
          </a:p>
          <a:p>
            <a:pPr algn="l"/>
            <a:r>
              <a:rPr lang="en-GB" sz="2000">
                <a:solidFill>
                  <a:schemeClr val="tx1"/>
                </a:solidFill>
              </a:rPr>
              <a:t>Geography		1 hour</a:t>
            </a:r>
          </a:p>
          <a:p>
            <a:pPr algn="l"/>
            <a:r>
              <a:rPr lang="en-GB" sz="2000">
                <a:solidFill>
                  <a:schemeClr val="tx1"/>
                </a:solidFill>
              </a:rPr>
              <a:t>History			1 hour</a:t>
            </a:r>
          </a:p>
          <a:p>
            <a:pPr algn="l"/>
            <a:r>
              <a:rPr lang="en-GB" sz="2000">
                <a:solidFill>
                  <a:schemeClr val="tx1"/>
                </a:solidFill>
              </a:rPr>
              <a:t>Philosophy, Religion &amp; Ethics	1 hour</a:t>
            </a:r>
          </a:p>
          <a:p>
            <a:pPr algn="l"/>
            <a:r>
              <a:rPr lang="en-GB" sz="2000">
                <a:solidFill>
                  <a:schemeClr val="tx1"/>
                </a:solidFill>
              </a:rPr>
              <a:t>Art			1 hour</a:t>
            </a:r>
          </a:p>
          <a:p>
            <a:pPr algn="l"/>
            <a:r>
              <a:rPr lang="en-GB" sz="2000">
                <a:solidFill>
                  <a:schemeClr val="tx1"/>
                </a:solidFill>
              </a:rPr>
              <a:t>Music			1 hour</a:t>
            </a:r>
          </a:p>
          <a:p>
            <a:pPr algn="l"/>
            <a:r>
              <a:rPr lang="en-GB" sz="2000">
                <a:solidFill>
                  <a:schemeClr val="tx1"/>
                </a:solidFill>
              </a:rPr>
              <a:t>Drama 			1 hour</a:t>
            </a:r>
          </a:p>
          <a:p>
            <a:pPr algn="l"/>
            <a:r>
              <a:rPr lang="en-GB" sz="2000">
                <a:solidFill>
                  <a:schemeClr val="tx1"/>
                </a:solidFill>
              </a:rPr>
              <a:t>Personal Development	1 hour</a:t>
            </a:r>
          </a:p>
        </p:txBody>
      </p:sp>
      <p:sp>
        <p:nvSpPr>
          <p:cNvPr id="6" name="Rectangle: Rounded Corners 5">
            <a:extLst>
              <a:ext uri="{FF2B5EF4-FFF2-40B4-BE49-F238E27FC236}">
                <a16:creationId xmlns:a16="http://schemas.microsoft.com/office/drawing/2014/main" id="{C237BF98-938F-2DCB-A691-F308175BDCA9}"/>
              </a:ext>
            </a:extLst>
          </p:cNvPr>
          <p:cNvSpPr/>
          <p:nvPr/>
        </p:nvSpPr>
        <p:spPr>
          <a:xfrm>
            <a:off x="7851032" y="4323288"/>
            <a:ext cx="4132298" cy="11216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b="1">
                <a:ln w="0"/>
                <a:solidFill>
                  <a:schemeClr val="tx1"/>
                </a:solidFill>
                <a:effectLst>
                  <a:outerShdw blurRad="38100" dist="19050" dir="2700000" algn="tl" rotWithShape="0">
                    <a:schemeClr val="dk1">
                      <a:alpha val="40000"/>
                    </a:schemeClr>
                  </a:outerShdw>
                </a:effectLst>
              </a:rPr>
              <a:t>Personal Development</a:t>
            </a:r>
            <a:r>
              <a:rPr lang="en-GB">
                <a:ln w="0"/>
                <a:solidFill>
                  <a:schemeClr val="tx1"/>
                </a:solidFill>
                <a:effectLst>
                  <a:outerShdw blurRad="38100" dist="19050" dir="2700000" algn="tl" rotWithShape="0">
                    <a:schemeClr val="dk1">
                      <a:alpha val="40000"/>
                    </a:schemeClr>
                  </a:outerShdw>
                </a:effectLst>
              </a:rPr>
              <a:t> is the study of Leadership, Organisation, Resilience, Initiative and Communication Skills</a:t>
            </a:r>
            <a:endParaRPr lang="en-GB">
              <a:solidFill>
                <a:schemeClr val="tx1"/>
              </a:solidFill>
            </a:endParaRPr>
          </a:p>
        </p:txBody>
      </p:sp>
      <p:sp>
        <p:nvSpPr>
          <p:cNvPr id="8" name="Title 2">
            <a:extLst>
              <a:ext uri="{FF2B5EF4-FFF2-40B4-BE49-F238E27FC236}">
                <a16:creationId xmlns:a16="http://schemas.microsoft.com/office/drawing/2014/main" id="{8AF1D945-348E-A369-D3F5-83E264FC342D}"/>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Overview – Year 7 Curriculum</a:t>
            </a:r>
          </a:p>
        </p:txBody>
      </p:sp>
    </p:spTree>
    <p:extLst>
      <p:ext uri="{BB962C8B-B14F-4D97-AF65-F5344CB8AC3E}">
        <p14:creationId xmlns:p14="http://schemas.microsoft.com/office/powerpoint/2010/main" val="2908028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A1FFBD-3590-7B89-C212-229202829DE2}"/>
              </a:ext>
            </a:extLst>
          </p:cNvPr>
          <p:cNvSpPr txBox="1"/>
          <p:nvPr/>
        </p:nvSpPr>
        <p:spPr>
          <a:xfrm>
            <a:off x="794340" y="1970288"/>
            <a:ext cx="9965366" cy="3477875"/>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000"/>
              <a:t>The Year Group is divided into thirds of equal ability - the X, Y and Z bands.</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Students will only be set according to their ability in Maths from December.</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Students remain in mixed classes, within their bands for the remaining subjects.</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PE is taught in single sex groups.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endParaRPr lang="en-GB" sz="2000"/>
          </a:p>
          <a:p>
            <a:endParaRPr lang="en-GB" sz="2000"/>
          </a:p>
        </p:txBody>
      </p:sp>
      <p:sp>
        <p:nvSpPr>
          <p:cNvPr id="4" name="TextBox 3">
            <a:extLst>
              <a:ext uri="{FF2B5EF4-FFF2-40B4-BE49-F238E27FC236}">
                <a16:creationId xmlns:a16="http://schemas.microsoft.com/office/drawing/2014/main" id="{CA5B14C0-7AC1-B304-9E9D-7CD0A12AD19D}"/>
              </a:ext>
            </a:extLst>
          </p:cNvPr>
          <p:cNvSpPr txBox="1"/>
          <p:nvPr/>
        </p:nvSpPr>
        <p:spPr>
          <a:xfrm>
            <a:off x="2062936" y="504428"/>
            <a:ext cx="7640826" cy="769441"/>
          </a:xfrm>
          <a:prstGeom prst="rect">
            <a:avLst/>
          </a:prstGeom>
          <a:noFill/>
        </p:spPr>
        <p:txBody>
          <a:bodyPr wrap="square" rtlCol="0">
            <a:spAutoFit/>
          </a:bodyPr>
          <a:lstStyle/>
          <a:p>
            <a:pPr lvl="0"/>
            <a:r>
              <a:rPr lang="en-US" sz="4400" b="1" u="sng">
                <a:latin typeface="+mj-lt"/>
                <a:ea typeface="+mj-ea"/>
                <a:cs typeface="+mj-cs"/>
              </a:rPr>
              <a:t>The Curriculum</a:t>
            </a:r>
            <a:endParaRPr lang="en-US" sz="4400" b="1" u="sng" kern="1200">
              <a:latin typeface="+mj-lt"/>
              <a:ea typeface="+mj-ea"/>
              <a:cs typeface="+mj-cs"/>
            </a:endParaRPr>
          </a:p>
        </p:txBody>
      </p:sp>
      <p:sp>
        <p:nvSpPr>
          <p:cNvPr id="2" name="TextBox 3">
            <a:extLst>
              <a:ext uri="{FF2B5EF4-FFF2-40B4-BE49-F238E27FC236}">
                <a16:creationId xmlns:a16="http://schemas.microsoft.com/office/drawing/2014/main" id="{7FEAD624-5E55-BB3A-BB02-50014070CE97}"/>
              </a:ext>
            </a:extLst>
          </p:cNvPr>
          <p:cNvSpPr txBox="1"/>
          <p:nvPr/>
        </p:nvSpPr>
        <p:spPr>
          <a:xfrm>
            <a:off x="87415" y="4743313"/>
            <a:ext cx="11589724"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a:t>*If students have PE on their timetable they are required to get changed at school, they must not wear PE kit to/from school</a:t>
            </a:r>
            <a:endParaRPr lang="en-US" sz="2000"/>
          </a:p>
        </p:txBody>
      </p:sp>
    </p:spTree>
    <p:extLst>
      <p:ext uri="{BB962C8B-B14F-4D97-AF65-F5344CB8AC3E}">
        <p14:creationId xmlns:p14="http://schemas.microsoft.com/office/powerpoint/2010/main" val="2191875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3CDE20-6587-E0AE-F829-17B6D8062F32}"/>
              </a:ext>
            </a:extLst>
          </p:cNvPr>
          <p:cNvPicPr>
            <a:picLocks noChangeAspect="1"/>
          </p:cNvPicPr>
          <p:nvPr/>
        </p:nvPicPr>
        <p:blipFill rotWithShape="1">
          <a:blip r:embed="rId3"/>
          <a:srcRect l="1037" t="10779" r="32500" b="24681"/>
          <a:stretch/>
        </p:blipFill>
        <p:spPr>
          <a:xfrm>
            <a:off x="1" y="1690689"/>
            <a:ext cx="6212263" cy="3393253"/>
          </a:xfrm>
          <a:prstGeom prst="rect">
            <a:avLst/>
          </a:prstGeom>
        </p:spPr>
      </p:pic>
      <p:pic>
        <p:nvPicPr>
          <p:cNvPr id="4" name="Picture 3">
            <a:extLst>
              <a:ext uri="{FF2B5EF4-FFF2-40B4-BE49-F238E27FC236}">
                <a16:creationId xmlns:a16="http://schemas.microsoft.com/office/drawing/2014/main" id="{475667A2-CB33-D059-546D-375AB0FB08FC}"/>
              </a:ext>
            </a:extLst>
          </p:cNvPr>
          <p:cNvPicPr>
            <a:picLocks noChangeAspect="1"/>
          </p:cNvPicPr>
          <p:nvPr/>
        </p:nvPicPr>
        <p:blipFill rotWithShape="1">
          <a:blip r:embed="rId4"/>
          <a:srcRect l="1637" t="11915" r="54521" b="8085"/>
          <a:stretch/>
        </p:blipFill>
        <p:spPr>
          <a:xfrm>
            <a:off x="6590673" y="1251809"/>
            <a:ext cx="5345261" cy="5486400"/>
          </a:xfrm>
          <a:prstGeom prst="rect">
            <a:avLst/>
          </a:prstGeom>
        </p:spPr>
      </p:pic>
      <p:sp>
        <p:nvSpPr>
          <p:cNvPr id="5" name="Title 2">
            <a:extLst>
              <a:ext uri="{FF2B5EF4-FFF2-40B4-BE49-F238E27FC236}">
                <a16:creationId xmlns:a16="http://schemas.microsoft.com/office/drawing/2014/main" id="{EAC1EDC0-F1E9-9A0E-7BB3-CB19097B87DE}"/>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Year 7 Curriculum continued</a:t>
            </a:r>
          </a:p>
        </p:txBody>
      </p:sp>
      <p:sp>
        <p:nvSpPr>
          <p:cNvPr id="6" name="Arrow: Right 5">
            <a:extLst>
              <a:ext uri="{FF2B5EF4-FFF2-40B4-BE49-F238E27FC236}">
                <a16:creationId xmlns:a16="http://schemas.microsoft.com/office/drawing/2014/main" id="{F8F12BFF-A3F2-9CEF-5DD5-FFED076C3756}"/>
              </a:ext>
            </a:extLst>
          </p:cNvPr>
          <p:cNvSpPr/>
          <p:nvPr/>
        </p:nvSpPr>
        <p:spPr>
          <a:xfrm>
            <a:off x="6315959" y="5060859"/>
            <a:ext cx="806660" cy="537328"/>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Down 6">
            <a:extLst>
              <a:ext uri="{FF2B5EF4-FFF2-40B4-BE49-F238E27FC236}">
                <a16:creationId xmlns:a16="http://schemas.microsoft.com/office/drawing/2014/main" id="{2586A1CF-A826-054E-CDE0-A4223EB1A4CE}"/>
              </a:ext>
            </a:extLst>
          </p:cNvPr>
          <p:cNvSpPr/>
          <p:nvPr/>
        </p:nvSpPr>
        <p:spPr>
          <a:xfrm>
            <a:off x="1282817" y="1470581"/>
            <a:ext cx="432090" cy="593889"/>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Down 7">
            <a:extLst>
              <a:ext uri="{FF2B5EF4-FFF2-40B4-BE49-F238E27FC236}">
                <a16:creationId xmlns:a16="http://schemas.microsoft.com/office/drawing/2014/main" id="{EAB642BC-3D4A-A4A5-417A-4DF8B1515A9A}"/>
              </a:ext>
            </a:extLst>
          </p:cNvPr>
          <p:cNvSpPr/>
          <p:nvPr/>
        </p:nvSpPr>
        <p:spPr>
          <a:xfrm rot="16200000">
            <a:off x="6982091" y="1644788"/>
            <a:ext cx="432090" cy="593889"/>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01167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EAC1EDC0-F1E9-9A0E-7BB3-CB19097B87DE}"/>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Year 7 Curriculum continued</a:t>
            </a:r>
          </a:p>
        </p:txBody>
      </p:sp>
      <p:pic>
        <p:nvPicPr>
          <p:cNvPr id="4" name="Picture 3">
            <a:extLst>
              <a:ext uri="{FF2B5EF4-FFF2-40B4-BE49-F238E27FC236}">
                <a16:creationId xmlns:a16="http://schemas.microsoft.com/office/drawing/2014/main" id="{5F3675AF-DA02-C28A-2B06-E36234761C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1" y="1181100"/>
            <a:ext cx="12103100" cy="5016500"/>
          </a:xfrm>
          <a:prstGeom prst="rect">
            <a:avLst/>
          </a:prstGeom>
        </p:spPr>
      </p:pic>
    </p:spTree>
    <p:extLst>
      <p:ext uri="{BB962C8B-B14F-4D97-AF65-F5344CB8AC3E}">
        <p14:creationId xmlns:p14="http://schemas.microsoft.com/office/powerpoint/2010/main" val="428425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EAC1EDC0-F1E9-9A0E-7BB3-CB19097B87DE}"/>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Year 7 Curriculum continued</a:t>
            </a:r>
          </a:p>
        </p:txBody>
      </p:sp>
      <p:pic>
        <p:nvPicPr>
          <p:cNvPr id="3" name="Picture 2">
            <a:extLst>
              <a:ext uri="{FF2B5EF4-FFF2-40B4-BE49-F238E27FC236}">
                <a16:creationId xmlns:a16="http://schemas.microsoft.com/office/drawing/2014/main" id="{F23CDC8E-0FB7-D3A1-86B5-6C8FD59BB5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847" y="1333500"/>
            <a:ext cx="11326306" cy="4648200"/>
          </a:xfrm>
          <a:prstGeom prst="rect">
            <a:avLst/>
          </a:prstGeom>
        </p:spPr>
      </p:pic>
    </p:spTree>
    <p:extLst>
      <p:ext uri="{BB962C8B-B14F-4D97-AF65-F5344CB8AC3E}">
        <p14:creationId xmlns:p14="http://schemas.microsoft.com/office/powerpoint/2010/main" val="1262157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504A0B9-5CC4-BC13-4D7B-CE363700EC9A}"/>
              </a:ext>
            </a:extLst>
          </p:cNvPr>
          <p:cNvGraphicFramePr>
            <a:graphicFrameLocks noGrp="1"/>
          </p:cNvGraphicFramePr>
          <p:nvPr>
            <p:extLst>
              <p:ext uri="{D42A27DB-BD31-4B8C-83A1-F6EECF244321}">
                <p14:modId xmlns:p14="http://schemas.microsoft.com/office/powerpoint/2010/main" val="3256553091"/>
              </p:ext>
            </p:extLst>
          </p:nvPr>
        </p:nvGraphicFramePr>
        <p:xfrm>
          <a:off x="432847" y="1682150"/>
          <a:ext cx="6593130" cy="4165387"/>
        </p:xfrm>
        <a:graphic>
          <a:graphicData uri="http://schemas.openxmlformats.org/drawingml/2006/table">
            <a:tbl>
              <a:tblPr firstRow="1" firstCol="1" bandRow="1">
                <a:tableStyleId>{5C22544A-7EE6-4342-B048-85BDC9FD1C3A}</a:tableStyleId>
              </a:tblPr>
              <a:tblGrid>
                <a:gridCol w="2264199">
                  <a:extLst>
                    <a:ext uri="{9D8B030D-6E8A-4147-A177-3AD203B41FA5}">
                      <a16:colId xmlns:a16="http://schemas.microsoft.com/office/drawing/2014/main" val="20000"/>
                    </a:ext>
                  </a:extLst>
                </a:gridCol>
                <a:gridCol w="1539433">
                  <a:extLst>
                    <a:ext uri="{9D8B030D-6E8A-4147-A177-3AD203B41FA5}">
                      <a16:colId xmlns:a16="http://schemas.microsoft.com/office/drawing/2014/main" val="20001"/>
                    </a:ext>
                  </a:extLst>
                </a:gridCol>
                <a:gridCol w="2789498">
                  <a:extLst>
                    <a:ext uri="{9D8B030D-6E8A-4147-A177-3AD203B41FA5}">
                      <a16:colId xmlns:a16="http://schemas.microsoft.com/office/drawing/2014/main" val="20002"/>
                    </a:ext>
                  </a:extLst>
                </a:gridCol>
              </a:tblGrid>
              <a:tr h="599227">
                <a:tc>
                  <a:txBody>
                    <a:bodyPr/>
                    <a:lstStyle/>
                    <a:p>
                      <a:pPr>
                        <a:spcAft>
                          <a:spcPts val="0"/>
                        </a:spcAft>
                      </a:pPr>
                      <a:r>
                        <a:rPr lang="en-GB" sz="1800">
                          <a:solidFill>
                            <a:schemeClr val="bg1">
                              <a:lumMod val="95000"/>
                            </a:schemeClr>
                          </a:solidFill>
                          <a:effectLst/>
                          <a:latin typeface="+mn-lt"/>
                        </a:rPr>
                        <a:t>Subjects</a:t>
                      </a:r>
                      <a:endParaRPr lang="en-GB" sz="1800">
                        <a:solidFill>
                          <a:schemeClr val="bg1">
                            <a:lumMod val="95000"/>
                          </a:schemeClr>
                        </a:solidFill>
                        <a:effectLst/>
                        <a:latin typeface="+mn-lt"/>
                        <a:ea typeface="Times New Roman" panose="02020603050405020304" pitchFamily="18" charset="0"/>
                      </a:endParaRPr>
                    </a:p>
                  </a:txBody>
                  <a:tcPr marL="51435" marR="51435" marT="0" marB="0" anchor="ctr"/>
                </a:tc>
                <a:tc>
                  <a:txBody>
                    <a:bodyPr/>
                    <a:lstStyle/>
                    <a:p>
                      <a:pPr>
                        <a:spcAft>
                          <a:spcPts val="0"/>
                        </a:spcAft>
                      </a:pPr>
                      <a:r>
                        <a:rPr lang="en-GB" sz="1600">
                          <a:solidFill>
                            <a:schemeClr val="bg1">
                              <a:lumMod val="95000"/>
                            </a:schemeClr>
                          </a:solidFill>
                          <a:effectLst/>
                          <a:latin typeface="+mn-lt"/>
                        </a:rPr>
                        <a:t>Taught Hours</a:t>
                      </a:r>
                      <a:endParaRPr lang="en-GB" sz="1600">
                        <a:solidFill>
                          <a:schemeClr val="bg1">
                            <a:lumMod val="95000"/>
                          </a:schemeClr>
                        </a:solidFill>
                        <a:effectLst/>
                        <a:latin typeface="+mn-lt"/>
                        <a:ea typeface="Times New Roman" panose="02020603050405020304" pitchFamily="18" charset="0"/>
                      </a:endParaRPr>
                    </a:p>
                  </a:txBody>
                  <a:tcPr marL="51435" marR="51435" marT="0" marB="0" anchor="ctr"/>
                </a:tc>
                <a:tc>
                  <a:txBody>
                    <a:bodyPr/>
                    <a:lstStyle/>
                    <a:p>
                      <a:pPr algn="ctr">
                        <a:spcAft>
                          <a:spcPts val="0"/>
                        </a:spcAft>
                      </a:pPr>
                      <a:r>
                        <a:rPr lang="en-GB" sz="1600">
                          <a:solidFill>
                            <a:schemeClr val="bg1">
                              <a:lumMod val="95000"/>
                            </a:schemeClr>
                          </a:solidFill>
                          <a:effectLst/>
                          <a:latin typeface="+mn-lt"/>
                        </a:rPr>
                        <a:t>Typical amount of homework set each week</a:t>
                      </a:r>
                    </a:p>
                  </a:txBody>
                  <a:tcPr marL="51435" marR="51435" marT="0" marB="0" anchor="ctr"/>
                </a:tc>
                <a:extLst>
                  <a:ext uri="{0D108BD9-81ED-4DB2-BD59-A6C34878D82A}">
                    <a16:rowId xmlns:a16="http://schemas.microsoft.com/office/drawing/2014/main" val="10000"/>
                  </a:ext>
                </a:extLst>
              </a:tr>
              <a:tr h="1028700">
                <a:tc>
                  <a:txBody>
                    <a:bodyPr/>
                    <a:lstStyle/>
                    <a:p>
                      <a:pPr>
                        <a:spcAft>
                          <a:spcPts val="0"/>
                        </a:spcAft>
                      </a:pPr>
                      <a:r>
                        <a:rPr lang="en-GB" sz="1800">
                          <a:solidFill>
                            <a:schemeClr val="bg1">
                              <a:lumMod val="95000"/>
                            </a:schemeClr>
                          </a:solidFill>
                          <a:effectLst/>
                          <a:latin typeface="+mn-lt"/>
                        </a:rPr>
                        <a:t>English</a:t>
                      </a:r>
                    </a:p>
                    <a:p>
                      <a:pPr>
                        <a:spcAft>
                          <a:spcPts val="0"/>
                        </a:spcAft>
                      </a:pPr>
                      <a:r>
                        <a:rPr lang="en-GB" sz="1800">
                          <a:solidFill>
                            <a:schemeClr val="bg1">
                              <a:lumMod val="95000"/>
                            </a:schemeClr>
                          </a:solidFill>
                          <a:effectLst/>
                          <a:latin typeface="+mn-lt"/>
                        </a:rPr>
                        <a:t>Maths</a:t>
                      </a:r>
                    </a:p>
                    <a:p>
                      <a:pPr>
                        <a:spcAft>
                          <a:spcPts val="0"/>
                        </a:spcAft>
                      </a:pPr>
                      <a:r>
                        <a:rPr lang="en-GB" sz="1800">
                          <a:solidFill>
                            <a:schemeClr val="bg1">
                              <a:lumMod val="95000"/>
                            </a:schemeClr>
                          </a:solidFill>
                          <a:effectLst/>
                          <a:latin typeface="+mn-lt"/>
                        </a:rPr>
                        <a:t>Science</a:t>
                      </a:r>
                    </a:p>
                    <a:p>
                      <a:pPr>
                        <a:spcAft>
                          <a:spcPts val="0"/>
                        </a:spcAft>
                      </a:pPr>
                      <a:r>
                        <a:rPr lang="en-GB" sz="1800">
                          <a:solidFill>
                            <a:schemeClr val="bg1">
                              <a:lumMod val="95000"/>
                            </a:schemeClr>
                          </a:solidFill>
                          <a:effectLst/>
                          <a:latin typeface="+mn-lt"/>
                        </a:rPr>
                        <a:t>MFL</a:t>
                      </a:r>
                    </a:p>
                  </a:txBody>
                  <a:tcPr marL="51435" marR="51435" marT="0" marB="0"/>
                </a:tc>
                <a:tc>
                  <a:txBody>
                    <a:bodyPr/>
                    <a:lstStyle/>
                    <a:p>
                      <a:pPr algn="ctr">
                        <a:spcAft>
                          <a:spcPts val="0"/>
                        </a:spcAft>
                      </a:pPr>
                      <a:r>
                        <a:rPr lang="en-GB" sz="2800">
                          <a:solidFill>
                            <a:schemeClr val="tx1"/>
                          </a:solidFill>
                          <a:effectLst/>
                          <a:latin typeface="+mn-lt"/>
                        </a:rPr>
                        <a:t>3</a:t>
                      </a:r>
                      <a:endParaRPr lang="en-GB" sz="2800">
                        <a:solidFill>
                          <a:schemeClr val="tx1"/>
                        </a:solidFill>
                        <a:effectLst/>
                        <a:latin typeface="+mn-lt"/>
                        <a:ea typeface="Times New Roman" panose="02020603050405020304" pitchFamily="18" charset="0"/>
                      </a:endParaRPr>
                    </a:p>
                  </a:txBody>
                  <a:tcPr marL="51435" marR="51435" marT="0" marB="0" anchor="ctr"/>
                </a:tc>
                <a:tc>
                  <a:txBody>
                    <a:bodyPr/>
                    <a:lstStyle/>
                    <a:p>
                      <a:pPr algn="ctr">
                        <a:spcAft>
                          <a:spcPts val="0"/>
                        </a:spcAft>
                      </a:pPr>
                      <a:r>
                        <a:rPr lang="en-GB" sz="2800">
                          <a:solidFill>
                            <a:schemeClr val="tx1"/>
                          </a:solidFill>
                          <a:effectLst/>
                          <a:latin typeface="+mn-lt"/>
                        </a:rPr>
                        <a:t>45</a:t>
                      </a:r>
                      <a:endParaRPr lang="en-GB" sz="2800">
                        <a:solidFill>
                          <a:schemeClr val="tx1"/>
                        </a:solidFill>
                        <a:effectLst/>
                        <a:latin typeface="+mn-lt"/>
                        <a:ea typeface="Times New Roman" panose="02020603050405020304" pitchFamily="18" charset="0"/>
                      </a:endParaRPr>
                    </a:p>
                  </a:txBody>
                  <a:tcPr marL="51435" marR="51435" marT="0" marB="0" anchor="ctr"/>
                </a:tc>
                <a:extLst>
                  <a:ext uri="{0D108BD9-81ED-4DB2-BD59-A6C34878D82A}">
                    <a16:rowId xmlns:a16="http://schemas.microsoft.com/office/drawing/2014/main" val="10001"/>
                  </a:ext>
                </a:extLst>
              </a:tr>
              <a:tr h="365760">
                <a:tc>
                  <a:txBody>
                    <a:bodyPr/>
                    <a:lstStyle/>
                    <a:p>
                      <a:pPr>
                        <a:spcAft>
                          <a:spcPts val="0"/>
                        </a:spcAft>
                      </a:pPr>
                      <a:r>
                        <a:rPr lang="en-GB" sz="1800">
                          <a:solidFill>
                            <a:schemeClr val="bg1">
                              <a:lumMod val="95000"/>
                            </a:schemeClr>
                          </a:solidFill>
                          <a:effectLst/>
                          <a:latin typeface="+mn-lt"/>
                        </a:rPr>
                        <a:t>Computing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chemeClr val="bg1">
                              <a:lumMod val="95000"/>
                            </a:schemeClr>
                          </a:solidFill>
                          <a:effectLst/>
                          <a:latin typeface="+mn-lt"/>
                        </a:rPr>
                        <a:t>Design Technology</a:t>
                      </a:r>
                    </a:p>
                  </a:txBody>
                  <a:tcPr marL="51435" marR="51435" marT="0" marB="0"/>
                </a:tc>
                <a:tc>
                  <a:txBody>
                    <a:bodyPr/>
                    <a:lstStyle/>
                    <a:p>
                      <a:pPr algn="ctr">
                        <a:spcAft>
                          <a:spcPts val="0"/>
                        </a:spcAft>
                      </a:pPr>
                      <a:r>
                        <a:rPr lang="en-GB" sz="2800">
                          <a:solidFill>
                            <a:schemeClr val="tx1"/>
                          </a:solidFill>
                          <a:effectLst/>
                          <a:latin typeface="+mn-lt"/>
                        </a:rPr>
                        <a:t>2</a:t>
                      </a:r>
                      <a:endParaRPr lang="en-GB" sz="2800">
                        <a:solidFill>
                          <a:schemeClr val="tx1"/>
                        </a:solidFill>
                        <a:effectLst/>
                        <a:latin typeface="+mn-lt"/>
                        <a:ea typeface="Times New Roman" panose="02020603050405020304" pitchFamily="18" charset="0"/>
                      </a:endParaRPr>
                    </a:p>
                  </a:txBody>
                  <a:tcPr marL="51435" marR="51435" marT="0" marB="0" anchor="ctr"/>
                </a:tc>
                <a:tc>
                  <a:txBody>
                    <a:bodyPr/>
                    <a:lstStyle/>
                    <a:p>
                      <a:pPr algn="ctr">
                        <a:spcAft>
                          <a:spcPts val="0"/>
                        </a:spcAft>
                      </a:pPr>
                      <a:r>
                        <a:rPr lang="en-GB" sz="2800">
                          <a:solidFill>
                            <a:schemeClr val="tx1"/>
                          </a:solidFill>
                          <a:effectLst/>
                          <a:latin typeface="+mn-lt"/>
                        </a:rPr>
                        <a:t>30</a:t>
                      </a:r>
                      <a:endParaRPr lang="en-GB" sz="2800">
                        <a:solidFill>
                          <a:schemeClr val="tx1"/>
                        </a:solidFill>
                        <a:effectLst/>
                        <a:latin typeface="+mn-lt"/>
                        <a:ea typeface="Times New Roman" panose="02020603050405020304" pitchFamily="18" charset="0"/>
                      </a:endParaRPr>
                    </a:p>
                  </a:txBody>
                  <a:tcPr marL="51435" marR="51435" marT="0" marB="0" anchor="ctr"/>
                </a:tc>
                <a:extLst>
                  <a:ext uri="{0D108BD9-81ED-4DB2-BD59-A6C34878D82A}">
                    <a16:rowId xmlns:a16="http://schemas.microsoft.com/office/drawing/2014/main" val="10002"/>
                  </a:ext>
                </a:extLst>
              </a:tr>
              <a:tr h="822960">
                <a:tc>
                  <a:txBody>
                    <a:bodyPr/>
                    <a:lstStyle/>
                    <a:p>
                      <a:pPr>
                        <a:spcAft>
                          <a:spcPts val="0"/>
                        </a:spcAft>
                      </a:pPr>
                      <a:r>
                        <a:rPr lang="en-GB" sz="1800">
                          <a:solidFill>
                            <a:schemeClr val="bg1">
                              <a:lumMod val="95000"/>
                            </a:schemeClr>
                          </a:solidFill>
                          <a:effectLst/>
                          <a:latin typeface="+mn-lt"/>
                        </a:rPr>
                        <a:t>Geography</a:t>
                      </a:r>
                    </a:p>
                    <a:p>
                      <a:pPr>
                        <a:spcAft>
                          <a:spcPts val="0"/>
                        </a:spcAft>
                      </a:pPr>
                      <a:r>
                        <a:rPr lang="en-GB" sz="1800">
                          <a:solidFill>
                            <a:schemeClr val="bg1">
                              <a:lumMod val="95000"/>
                            </a:schemeClr>
                          </a:solidFill>
                          <a:effectLst/>
                          <a:latin typeface="+mn-lt"/>
                        </a:rPr>
                        <a:t>History</a:t>
                      </a:r>
                    </a:p>
                    <a:p>
                      <a:pPr>
                        <a:spcAft>
                          <a:spcPts val="0"/>
                        </a:spcAft>
                      </a:pPr>
                      <a:r>
                        <a:rPr lang="en-GB" sz="1800">
                          <a:solidFill>
                            <a:schemeClr val="bg1">
                              <a:lumMod val="95000"/>
                            </a:schemeClr>
                          </a:solidFill>
                          <a:effectLst/>
                          <a:latin typeface="+mn-lt"/>
                        </a:rPr>
                        <a:t>Music</a:t>
                      </a:r>
                    </a:p>
                    <a:p>
                      <a:pPr>
                        <a:spcAft>
                          <a:spcPts val="0"/>
                        </a:spcAft>
                      </a:pPr>
                      <a:r>
                        <a:rPr lang="en-GB" sz="1800">
                          <a:solidFill>
                            <a:schemeClr val="bg1">
                              <a:lumMod val="95000"/>
                            </a:schemeClr>
                          </a:solidFill>
                          <a:effectLst/>
                          <a:latin typeface="+mn-lt"/>
                        </a:rPr>
                        <a:t>Drama</a:t>
                      </a:r>
                    </a:p>
                    <a:p>
                      <a:pPr>
                        <a:spcAft>
                          <a:spcPts val="0"/>
                        </a:spcAft>
                      </a:pPr>
                      <a:r>
                        <a:rPr lang="en-GB" sz="1800">
                          <a:solidFill>
                            <a:schemeClr val="bg1">
                              <a:lumMod val="95000"/>
                            </a:schemeClr>
                          </a:solidFill>
                          <a:effectLst/>
                          <a:latin typeface="+mn-lt"/>
                        </a:rPr>
                        <a:t>Art</a:t>
                      </a:r>
                    </a:p>
                  </a:txBody>
                  <a:tcPr marL="51435" marR="51435" marT="0" marB="0"/>
                </a:tc>
                <a:tc>
                  <a:txBody>
                    <a:bodyPr/>
                    <a:lstStyle/>
                    <a:p>
                      <a:pPr algn="ctr">
                        <a:spcAft>
                          <a:spcPts val="0"/>
                        </a:spcAft>
                      </a:pPr>
                      <a:r>
                        <a:rPr lang="en-GB" sz="2800">
                          <a:solidFill>
                            <a:schemeClr val="tx1"/>
                          </a:solidFill>
                          <a:effectLst/>
                          <a:latin typeface="+mn-lt"/>
                        </a:rPr>
                        <a:t>1</a:t>
                      </a:r>
                      <a:endParaRPr lang="en-GB" sz="2800">
                        <a:solidFill>
                          <a:schemeClr val="tx1"/>
                        </a:solidFill>
                        <a:effectLst/>
                        <a:latin typeface="+mn-lt"/>
                        <a:ea typeface="Times New Roman" panose="02020603050405020304" pitchFamily="18" charset="0"/>
                      </a:endParaRPr>
                    </a:p>
                  </a:txBody>
                  <a:tcPr marL="51435" marR="51435" marT="0" marB="0" anchor="ctr"/>
                </a:tc>
                <a:tc>
                  <a:txBody>
                    <a:bodyPr/>
                    <a:lstStyle/>
                    <a:p>
                      <a:pPr algn="ctr">
                        <a:spcAft>
                          <a:spcPts val="0"/>
                        </a:spcAft>
                      </a:pPr>
                      <a:r>
                        <a:rPr lang="en-GB" sz="2000">
                          <a:solidFill>
                            <a:schemeClr val="tx1"/>
                          </a:solidFill>
                          <a:effectLst/>
                          <a:latin typeface="+mn-lt"/>
                        </a:rPr>
                        <a:t>45 mins per fortnight or 20-25 minutes a week</a:t>
                      </a:r>
                      <a:endParaRPr lang="en-GB" sz="2400">
                        <a:solidFill>
                          <a:schemeClr val="tx1"/>
                        </a:solidFill>
                        <a:effectLst/>
                        <a:latin typeface="+mn-lt"/>
                        <a:ea typeface="Times New Roman" panose="02020603050405020304" pitchFamily="18" charset="0"/>
                      </a:endParaRPr>
                    </a:p>
                  </a:txBody>
                  <a:tcPr marL="51435" marR="51435" marT="0" marB="0" anchor="ctr"/>
                </a:tc>
                <a:extLst>
                  <a:ext uri="{0D108BD9-81ED-4DB2-BD59-A6C34878D82A}">
                    <a16:rowId xmlns:a16="http://schemas.microsoft.com/office/drawing/2014/main" val="10003"/>
                  </a:ext>
                </a:extLst>
              </a:tr>
              <a:tr h="365760">
                <a:tc>
                  <a:txBody>
                    <a:bodyPr/>
                    <a:lstStyle/>
                    <a:p>
                      <a:pPr>
                        <a:spcAft>
                          <a:spcPts val="0"/>
                        </a:spcAft>
                      </a:pPr>
                      <a:r>
                        <a:rPr lang="en-GB" sz="1800">
                          <a:solidFill>
                            <a:schemeClr val="bg1">
                              <a:lumMod val="95000"/>
                            </a:schemeClr>
                          </a:solidFill>
                          <a:effectLst/>
                          <a:latin typeface="+mn-lt"/>
                        </a:rPr>
                        <a:t>PE </a:t>
                      </a:r>
                    </a:p>
                    <a:p>
                      <a:pPr>
                        <a:spcAft>
                          <a:spcPts val="0"/>
                        </a:spcAft>
                      </a:pPr>
                      <a:r>
                        <a:rPr lang="en-GB" sz="1800">
                          <a:solidFill>
                            <a:schemeClr val="bg1">
                              <a:lumMod val="95000"/>
                            </a:schemeClr>
                          </a:solidFill>
                          <a:effectLst/>
                          <a:latin typeface="+mn-lt"/>
                          <a:ea typeface="Times New Roman" panose="02020603050405020304" pitchFamily="18" charset="0"/>
                        </a:rPr>
                        <a:t>PD</a:t>
                      </a:r>
                    </a:p>
                  </a:txBody>
                  <a:tcPr marL="51435" marR="51435" marT="0" marB="0"/>
                </a:tc>
                <a:tc>
                  <a:txBody>
                    <a:bodyPr/>
                    <a:lstStyle/>
                    <a:p>
                      <a:pPr algn="ctr">
                        <a:spcAft>
                          <a:spcPts val="0"/>
                        </a:spcAft>
                      </a:pPr>
                      <a:r>
                        <a:rPr lang="en-GB" sz="1600">
                          <a:solidFill>
                            <a:schemeClr val="tx1"/>
                          </a:solidFill>
                          <a:effectLst/>
                          <a:latin typeface="+mn-lt"/>
                          <a:ea typeface="Times New Roman" panose="02020603050405020304" pitchFamily="18" charset="0"/>
                        </a:rPr>
                        <a:t>2</a:t>
                      </a:r>
                    </a:p>
                    <a:p>
                      <a:pPr algn="ctr">
                        <a:spcAft>
                          <a:spcPts val="0"/>
                        </a:spcAft>
                      </a:pPr>
                      <a:r>
                        <a:rPr lang="en-GB" sz="1600">
                          <a:solidFill>
                            <a:schemeClr val="tx1"/>
                          </a:solidFill>
                          <a:effectLst/>
                          <a:latin typeface="+mn-lt"/>
                          <a:ea typeface="Times New Roman" panose="02020603050405020304" pitchFamily="18" charset="0"/>
                        </a:rPr>
                        <a:t>1</a:t>
                      </a:r>
                    </a:p>
                  </a:txBody>
                  <a:tcPr marL="51435" marR="51435" marT="0" marB="0" anchor="ctr"/>
                </a:tc>
                <a:tc>
                  <a:txBody>
                    <a:bodyPr/>
                    <a:lstStyle/>
                    <a:p>
                      <a:pPr algn="ctr">
                        <a:spcAft>
                          <a:spcPts val="0"/>
                        </a:spcAft>
                      </a:pPr>
                      <a:r>
                        <a:rPr lang="en-GB" sz="2000">
                          <a:solidFill>
                            <a:schemeClr val="tx1"/>
                          </a:solidFill>
                          <a:effectLst/>
                          <a:latin typeface="+mn-lt"/>
                        </a:rPr>
                        <a:t>No homework</a:t>
                      </a:r>
                      <a:endParaRPr lang="en-GB" sz="2400">
                        <a:solidFill>
                          <a:schemeClr val="tx1"/>
                        </a:solidFill>
                        <a:effectLst/>
                        <a:latin typeface="+mn-lt"/>
                        <a:ea typeface="Times New Roman" panose="02020603050405020304" pitchFamily="18" charset="0"/>
                      </a:endParaRPr>
                    </a:p>
                  </a:txBody>
                  <a:tcPr marL="51435" marR="51435" marT="0" marB="0" anchor="ctr"/>
                </a:tc>
                <a:extLst>
                  <a:ext uri="{0D108BD9-81ED-4DB2-BD59-A6C34878D82A}">
                    <a16:rowId xmlns:a16="http://schemas.microsoft.com/office/drawing/2014/main" val="10004"/>
                  </a:ext>
                </a:extLst>
              </a:tr>
            </a:tbl>
          </a:graphicData>
        </a:graphic>
      </p:graphicFrame>
      <p:sp>
        <p:nvSpPr>
          <p:cNvPr id="4" name="Title 2">
            <a:extLst>
              <a:ext uri="{FF2B5EF4-FFF2-40B4-BE49-F238E27FC236}">
                <a16:creationId xmlns:a16="http://schemas.microsoft.com/office/drawing/2014/main" id="{8EABC6F7-3FAB-E2E5-DFC5-8117BB34C868}"/>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Homework</a:t>
            </a:r>
          </a:p>
        </p:txBody>
      </p:sp>
      <p:sp>
        <p:nvSpPr>
          <p:cNvPr id="6" name="TextBox 5">
            <a:extLst>
              <a:ext uri="{FF2B5EF4-FFF2-40B4-BE49-F238E27FC236}">
                <a16:creationId xmlns:a16="http://schemas.microsoft.com/office/drawing/2014/main" id="{71F255B3-02ED-3C2E-A7FD-C9F220C3D4BF}"/>
              </a:ext>
            </a:extLst>
          </p:cNvPr>
          <p:cNvSpPr txBox="1"/>
          <p:nvPr/>
        </p:nvSpPr>
        <p:spPr>
          <a:xfrm>
            <a:off x="7400040" y="2274838"/>
            <a:ext cx="4597923" cy="3416320"/>
          </a:xfrm>
          <a:prstGeom prst="rect">
            <a:avLst/>
          </a:prstGeom>
          <a:noFill/>
        </p:spPr>
        <p:txBody>
          <a:bodyPr wrap="square">
            <a:spAutoFit/>
          </a:bodyPr>
          <a:lstStyle/>
          <a:p>
            <a:r>
              <a:rPr lang="en-GB" sz="2400">
                <a:solidFill>
                  <a:schemeClr val="tx1"/>
                </a:solidFill>
              </a:rPr>
              <a:t>Teachers will be using Microsoft Teams to set all student homework</a:t>
            </a:r>
          </a:p>
          <a:p>
            <a:endParaRPr lang="en-GB" sz="2400">
              <a:solidFill>
                <a:schemeClr val="tx1"/>
              </a:solidFill>
            </a:endParaRPr>
          </a:p>
          <a:p>
            <a:r>
              <a:rPr lang="en-GB" sz="2400">
                <a:solidFill>
                  <a:schemeClr val="tx1"/>
                </a:solidFill>
              </a:rPr>
              <a:t>Students should be checking Teams and their planner</a:t>
            </a:r>
          </a:p>
          <a:p>
            <a:endParaRPr lang="en-GB" sz="2400">
              <a:solidFill>
                <a:schemeClr val="tx1"/>
              </a:solidFill>
            </a:endParaRPr>
          </a:p>
          <a:p>
            <a:r>
              <a:rPr lang="en-GB" sz="2400">
                <a:solidFill>
                  <a:schemeClr val="tx1"/>
                </a:solidFill>
              </a:rPr>
              <a:t>Planners have a To-Do list to record homework </a:t>
            </a:r>
          </a:p>
        </p:txBody>
      </p:sp>
    </p:spTree>
    <p:extLst>
      <p:ext uri="{BB962C8B-B14F-4D97-AF65-F5344CB8AC3E}">
        <p14:creationId xmlns:p14="http://schemas.microsoft.com/office/powerpoint/2010/main" val="805725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A8A889-D6F5-656A-AC97-1BB05845270C}"/>
              </a:ext>
            </a:extLst>
          </p:cNvPr>
          <p:cNvSpPr txBox="1"/>
          <p:nvPr/>
        </p:nvSpPr>
        <p:spPr>
          <a:xfrm>
            <a:off x="667819" y="1605946"/>
            <a:ext cx="11091334" cy="446276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3200"/>
              <a:t>In their first Computing lesson, students will be given their log in details</a:t>
            </a:r>
          </a:p>
          <a:p>
            <a:pPr marL="285750" indent="-285750">
              <a:buFont typeface="Arial" panose="020B0604020202020204" pitchFamily="34" charset="0"/>
              <a:buChar char="•"/>
            </a:pPr>
            <a:r>
              <a:rPr lang="en-GB" sz="3200"/>
              <a:t>All students have been issued a sticker into their planner with their login details. Once they have logged in during their Computing lesson and created their own password, they will be able to log in at home</a:t>
            </a:r>
          </a:p>
          <a:p>
            <a:pPr marL="285750" indent="-285750">
              <a:buFont typeface="Arial" panose="020B0604020202020204" pitchFamily="34" charset="0"/>
              <a:buChar char="•"/>
            </a:pPr>
            <a:r>
              <a:rPr lang="en-GB" sz="3200"/>
              <a:t>Homework should also be written in their planner as a reminder to check teams</a:t>
            </a:r>
          </a:p>
          <a:p>
            <a:pPr marL="285750" indent="-285750">
              <a:buFont typeface="Arial" panose="020B0604020202020204" pitchFamily="34" charset="0"/>
              <a:buChar char="•"/>
            </a:pPr>
            <a:endParaRPr lang="en-GB" sz="2800"/>
          </a:p>
        </p:txBody>
      </p:sp>
      <p:sp>
        <p:nvSpPr>
          <p:cNvPr id="4" name="Title 2">
            <a:extLst>
              <a:ext uri="{FF2B5EF4-FFF2-40B4-BE49-F238E27FC236}">
                <a16:creationId xmlns:a16="http://schemas.microsoft.com/office/drawing/2014/main" id="{FCA4DAAC-E9AE-4B29-B215-8AC98BB1F661}"/>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Homework so far…</a:t>
            </a:r>
          </a:p>
        </p:txBody>
      </p:sp>
    </p:spTree>
    <p:extLst>
      <p:ext uri="{BB962C8B-B14F-4D97-AF65-F5344CB8AC3E}">
        <p14:creationId xmlns:p14="http://schemas.microsoft.com/office/powerpoint/2010/main" val="2357835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70C8CE-EB14-1A19-12AE-74452618CD46}"/>
              </a:ext>
            </a:extLst>
          </p:cNvPr>
          <p:cNvPicPr>
            <a:picLocks noChangeAspect="1"/>
          </p:cNvPicPr>
          <p:nvPr/>
        </p:nvPicPr>
        <p:blipFill>
          <a:blip r:embed="rId2"/>
          <a:stretch>
            <a:fillRect/>
          </a:stretch>
        </p:blipFill>
        <p:spPr>
          <a:xfrm>
            <a:off x="320511" y="1923761"/>
            <a:ext cx="11550977" cy="3466817"/>
          </a:xfrm>
          <a:prstGeom prst="rect">
            <a:avLst/>
          </a:prstGeom>
        </p:spPr>
      </p:pic>
      <p:sp>
        <p:nvSpPr>
          <p:cNvPr id="4" name="Title 2">
            <a:extLst>
              <a:ext uri="{FF2B5EF4-FFF2-40B4-BE49-F238E27FC236}">
                <a16:creationId xmlns:a16="http://schemas.microsoft.com/office/drawing/2014/main" id="{7C6ECDF1-7850-0413-79CE-29000C09DBE4}"/>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Logging in at home</a:t>
            </a:r>
          </a:p>
        </p:txBody>
      </p:sp>
      <p:sp>
        <p:nvSpPr>
          <p:cNvPr id="5" name="Arrow: Down 4">
            <a:extLst>
              <a:ext uri="{FF2B5EF4-FFF2-40B4-BE49-F238E27FC236}">
                <a16:creationId xmlns:a16="http://schemas.microsoft.com/office/drawing/2014/main" id="{6CBEE2E7-3426-21E1-3F02-BEC6CFFB4D76}"/>
              </a:ext>
            </a:extLst>
          </p:cNvPr>
          <p:cNvSpPr/>
          <p:nvPr/>
        </p:nvSpPr>
        <p:spPr>
          <a:xfrm>
            <a:off x="9088211" y="1467422"/>
            <a:ext cx="432090" cy="593889"/>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Down 5">
            <a:extLst>
              <a:ext uri="{FF2B5EF4-FFF2-40B4-BE49-F238E27FC236}">
                <a16:creationId xmlns:a16="http://schemas.microsoft.com/office/drawing/2014/main" id="{15C10EB6-FA09-0211-EC5B-8D124EEB380C}"/>
              </a:ext>
            </a:extLst>
          </p:cNvPr>
          <p:cNvSpPr/>
          <p:nvPr/>
        </p:nvSpPr>
        <p:spPr>
          <a:xfrm rot="10800000">
            <a:off x="3988310" y="4553146"/>
            <a:ext cx="432090" cy="593889"/>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21795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CBC6DD-0F67-C09D-4446-AB13BF16DF54}"/>
              </a:ext>
            </a:extLst>
          </p:cNvPr>
          <p:cNvSpPr txBox="1">
            <a:spLocks/>
          </p:cNvSpPr>
          <p:nvPr/>
        </p:nvSpPr>
        <p:spPr>
          <a:xfrm>
            <a:off x="838199" y="1460500"/>
            <a:ext cx="3799789" cy="4584488"/>
          </a:xfrm>
          <a:prstGeom prst="rect">
            <a:avLst/>
          </a:prstGeom>
        </p:spPr>
        <p:txBody>
          <a:bodyPr>
            <a:normAutofit fontScale="70000" lnSpcReduction="2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a:solidFill>
                  <a:schemeClr val="tx1"/>
                </a:solidFill>
              </a:rPr>
              <a:t>Timetable </a:t>
            </a:r>
          </a:p>
          <a:p>
            <a:pPr algn="l"/>
            <a:r>
              <a:rPr lang="en-GB">
                <a:solidFill>
                  <a:schemeClr val="tx1"/>
                </a:solidFill>
              </a:rPr>
              <a:t>Key Values </a:t>
            </a:r>
          </a:p>
          <a:p>
            <a:pPr algn="l"/>
            <a:r>
              <a:rPr lang="en-GB">
                <a:solidFill>
                  <a:schemeClr val="tx1"/>
                </a:solidFill>
              </a:rPr>
              <a:t>Attitude to Learning</a:t>
            </a:r>
          </a:p>
          <a:p>
            <a:pPr algn="l"/>
            <a:r>
              <a:rPr lang="en-GB">
                <a:solidFill>
                  <a:schemeClr val="tx1"/>
                </a:solidFill>
              </a:rPr>
              <a:t>Planning for test and exams </a:t>
            </a:r>
          </a:p>
          <a:p>
            <a:pPr algn="l"/>
            <a:r>
              <a:rPr lang="en-GB">
                <a:solidFill>
                  <a:schemeClr val="tx1"/>
                </a:solidFill>
              </a:rPr>
              <a:t>Revision tips and planner </a:t>
            </a:r>
          </a:p>
          <a:p>
            <a:pPr algn="l"/>
            <a:r>
              <a:rPr lang="en-GB">
                <a:solidFill>
                  <a:schemeClr val="tx1"/>
                </a:solidFill>
              </a:rPr>
              <a:t>Wellbeing </a:t>
            </a:r>
          </a:p>
          <a:p>
            <a:pPr algn="l"/>
            <a:r>
              <a:rPr lang="en-GB">
                <a:solidFill>
                  <a:schemeClr val="tx1"/>
                </a:solidFill>
              </a:rPr>
              <a:t>Digital wellbeing </a:t>
            </a:r>
          </a:p>
          <a:p>
            <a:pPr algn="l"/>
            <a:r>
              <a:rPr lang="en-GB">
                <a:solidFill>
                  <a:schemeClr val="tx1"/>
                </a:solidFill>
              </a:rPr>
              <a:t>Reading log</a:t>
            </a:r>
          </a:p>
          <a:p>
            <a:pPr algn="l"/>
            <a:r>
              <a:rPr lang="en-GB">
                <a:solidFill>
                  <a:schemeClr val="tx1"/>
                </a:solidFill>
              </a:rPr>
              <a:t>Calendar </a:t>
            </a:r>
          </a:p>
          <a:p>
            <a:pPr algn="l"/>
            <a:r>
              <a:rPr lang="en-GB">
                <a:solidFill>
                  <a:schemeClr val="tx1"/>
                </a:solidFill>
              </a:rPr>
              <a:t>Ruler </a:t>
            </a:r>
          </a:p>
          <a:p>
            <a:pPr algn="l"/>
            <a:r>
              <a:rPr lang="en-GB">
                <a:solidFill>
                  <a:schemeClr val="tx1"/>
                </a:solidFill>
              </a:rPr>
              <a:t>Periodic table</a:t>
            </a:r>
          </a:p>
          <a:p>
            <a:pPr algn="l"/>
            <a:r>
              <a:rPr lang="en-GB">
                <a:solidFill>
                  <a:schemeClr val="tx1"/>
                </a:solidFill>
              </a:rPr>
              <a:t>UK, Europe and World Map</a:t>
            </a:r>
          </a:p>
          <a:p>
            <a:pPr algn="l"/>
            <a:r>
              <a:rPr lang="en-GB">
                <a:solidFill>
                  <a:schemeClr val="tx1"/>
                </a:solidFill>
              </a:rPr>
              <a:t>Whiteboard</a:t>
            </a:r>
          </a:p>
          <a:p>
            <a:pPr algn="l"/>
            <a:endParaRPr lang="en-GB">
              <a:solidFill>
                <a:schemeClr val="tx1"/>
              </a:solidFill>
            </a:endParaRPr>
          </a:p>
        </p:txBody>
      </p:sp>
      <p:sp>
        <p:nvSpPr>
          <p:cNvPr id="6" name="Title 2">
            <a:extLst>
              <a:ext uri="{FF2B5EF4-FFF2-40B4-BE49-F238E27FC236}">
                <a16:creationId xmlns:a16="http://schemas.microsoft.com/office/drawing/2014/main" id="{CE41AD5A-43F3-29CE-00BC-6463D1B45084}"/>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Planners</a:t>
            </a:r>
          </a:p>
        </p:txBody>
      </p:sp>
      <p:sp>
        <p:nvSpPr>
          <p:cNvPr id="8" name="TextBox 7">
            <a:extLst>
              <a:ext uri="{FF2B5EF4-FFF2-40B4-BE49-F238E27FC236}">
                <a16:creationId xmlns:a16="http://schemas.microsoft.com/office/drawing/2014/main" id="{DE38AA0C-64C8-A344-B427-68392A8F3DA3}"/>
              </a:ext>
            </a:extLst>
          </p:cNvPr>
          <p:cNvSpPr txBox="1"/>
          <p:nvPr/>
        </p:nvSpPr>
        <p:spPr>
          <a:xfrm>
            <a:off x="5976593" y="2498724"/>
            <a:ext cx="5521751" cy="2677656"/>
          </a:xfrm>
          <a:prstGeom prst="rect">
            <a:avLst/>
          </a:prstGeom>
          <a:noFill/>
        </p:spPr>
        <p:txBody>
          <a:bodyPr wrap="square" lIns="91440" tIns="45720" rIns="91440" bIns="45720" anchor="t">
            <a:spAutoFit/>
          </a:bodyPr>
          <a:lstStyle/>
          <a:p>
            <a:r>
              <a:rPr lang="en-GB" sz="2400" b="1"/>
              <a:t>Planners have been given out to every student. </a:t>
            </a:r>
          </a:p>
          <a:p>
            <a:pPr algn="l"/>
            <a:endParaRPr lang="en-GB" sz="2400" b="1">
              <a:solidFill>
                <a:schemeClr val="tx1"/>
              </a:solidFill>
            </a:endParaRPr>
          </a:p>
          <a:p>
            <a:pPr algn="l"/>
            <a:r>
              <a:rPr lang="en-GB" sz="2400" b="1"/>
              <a:t>They are expected to be put on the desk at the start of every lesson and are also used as an exercise book for tutorial </a:t>
            </a:r>
            <a:endParaRPr lang="en-GB" sz="2400" b="1">
              <a:cs typeface="Calibri"/>
            </a:endParaRPr>
          </a:p>
        </p:txBody>
      </p:sp>
    </p:spTree>
    <p:extLst>
      <p:ext uri="{BB962C8B-B14F-4D97-AF65-F5344CB8AC3E}">
        <p14:creationId xmlns:p14="http://schemas.microsoft.com/office/powerpoint/2010/main" val="2676568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174FB64-0181-A4D9-6AA0-9780CA8E9CFC}"/>
              </a:ext>
            </a:extLst>
          </p:cNvPr>
          <p:cNvSpPr txBox="1"/>
          <p:nvPr/>
        </p:nvSpPr>
        <p:spPr>
          <a:xfrm>
            <a:off x="935611" y="4418535"/>
            <a:ext cx="6546865" cy="646331"/>
          </a:xfrm>
          <a:prstGeom prst="rect">
            <a:avLst/>
          </a:prstGeom>
          <a:noFill/>
        </p:spPr>
        <p:txBody>
          <a:bodyPr wrap="square" lIns="91440" tIns="45720" rIns="91440" bIns="45720" anchor="t">
            <a:spAutoFit/>
          </a:bodyPr>
          <a:lstStyle/>
          <a:p>
            <a:r>
              <a:rPr lang="en-GB"/>
              <a:t>Planners are also a great starting point for you to have conversations with your child </a:t>
            </a:r>
          </a:p>
        </p:txBody>
      </p:sp>
      <p:pic>
        <p:nvPicPr>
          <p:cNvPr id="2" name="Picture 1" descr="A notebook with writing on it&#10;&#10;Description automatically generated">
            <a:extLst>
              <a:ext uri="{FF2B5EF4-FFF2-40B4-BE49-F238E27FC236}">
                <a16:creationId xmlns:a16="http://schemas.microsoft.com/office/drawing/2014/main" id="{3B62A9E4-A242-70DA-16DA-E687D97BF79B}"/>
              </a:ext>
            </a:extLst>
          </p:cNvPr>
          <p:cNvPicPr>
            <a:picLocks noChangeAspect="1"/>
          </p:cNvPicPr>
          <p:nvPr/>
        </p:nvPicPr>
        <p:blipFill>
          <a:blip r:embed="rId2"/>
          <a:stretch>
            <a:fillRect/>
          </a:stretch>
        </p:blipFill>
        <p:spPr>
          <a:xfrm>
            <a:off x="5005387" y="4763"/>
            <a:ext cx="3121819" cy="4407694"/>
          </a:xfrm>
          <a:prstGeom prst="rect">
            <a:avLst/>
          </a:prstGeom>
        </p:spPr>
      </p:pic>
      <p:pic>
        <p:nvPicPr>
          <p:cNvPr id="7" name="Picture 6" descr="A close-up of a calendar&#10;&#10;Description automatically generated">
            <a:extLst>
              <a:ext uri="{FF2B5EF4-FFF2-40B4-BE49-F238E27FC236}">
                <a16:creationId xmlns:a16="http://schemas.microsoft.com/office/drawing/2014/main" id="{F0C5D87F-DF35-444F-029A-69D777AE97E1}"/>
              </a:ext>
            </a:extLst>
          </p:cNvPr>
          <p:cNvPicPr>
            <a:picLocks noChangeAspect="1"/>
          </p:cNvPicPr>
          <p:nvPr/>
        </p:nvPicPr>
        <p:blipFill>
          <a:blip r:embed="rId3"/>
          <a:stretch>
            <a:fillRect/>
          </a:stretch>
        </p:blipFill>
        <p:spPr>
          <a:xfrm>
            <a:off x="-2381" y="0"/>
            <a:ext cx="4886324" cy="2512218"/>
          </a:xfrm>
          <a:prstGeom prst="rect">
            <a:avLst/>
          </a:prstGeom>
        </p:spPr>
      </p:pic>
      <p:pic>
        <p:nvPicPr>
          <p:cNvPr id="8" name="Picture 7" descr="A white sheet of paper with black lines&#10;&#10;Description automatically generated">
            <a:extLst>
              <a:ext uri="{FF2B5EF4-FFF2-40B4-BE49-F238E27FC236}">
                <a16:creationId xmlns:a16="http://schemas.microsoft.com/office/drawing/2014/main" id="{EA73C4B2-29A1-40B0-A4C2-E1B56C7F3F0B}"/>
              </a:ext>
            </a:extLst>
          </p:cNvPr>
          <p:cNvPicPr>
            <a:picLocks noChangeAspect="1"/>
          </p:cNvPicPr>
          <p:nvPr/>
        </p:nvPicPr>
        <p:blipFill>
          <a:blip r:embed="rId4"/>
          <a:stretch>
            <a:fillRect/>
          </a:stretch>
        </p:blipFill>
        <p:spPr>
          <a:xfrm>
            <a:off x="-2382" y="2216943"/>
            <a:ext cx="4838700" cy="1971675"/>
          </a:xfrm>
          <a:prstGeom prst="rect">
            <a:avLst/>
          </a:prstGeom>
        </p:spPr>
      </p:pic>
      <p:pic>
        <p:nvPicPr>
          <p:cNvPr id="9" name="Picture 8" descr="A white sheet of paper with black text&#10;&#10;Description automatically generated">
            <a:extLst>
              <a:ext uri="{FF2B5EF4-FFF2-40B4-BE49-F238E27FC236}">
                <a16:creationId xmlns:a16="http://schemas.microsoft.com/office/drawing/2014/main" id="{D2E7301D-2EB1-45DA-DBC9-72B3F471DEDA}"/>
              </a:ext>
            </a:extLst>
          </p:cNvPr>
          <p:cNvPicPr>
            <a:picLocks noChangeAspect="1"/>
          </p:cNvPicPr>
          <p:nvPr/>
        </p:nvPicPr>
        <p:blipFill>
          <a:blip r:embed="rId5"/>
          <a:srcRect l="-173" t="60" r="8615"/>
          <a:stretch/>
        </p:blipFill>
        <p:spPr>
          <a:xfrm>
            <a:off x="8138636" y="3810"/>
            <a:ext cx="4050858" cy="6342224"/>
          </a:xfrm>
          <a:prstGeom prst="rect">
            <a:avLst/>
          </a:prstGeom>
        </p:spPr>
      </p:pic>
    </p:spTree>
    <p:extLst>
      <p:ext uri="{BB962C8B-B14F-4D97-AF65-F5344CB8AC3E}">
        <p14:creationId xmlns:p14="http://schemas.microsoft.com/office/powerpoint/2010/main" val="1668919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40A3540-59C0-F48C-2448-1C45FB3B339D}"/>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ClassCharts</a:t>
            </a:r>
          </a:p>
        </p:txBody>
      </p:sp>
      <p:sp>
        <p:nvSpPr>
          <p:cNvPr id="4" name="TextBox 3">
            <a:extLst>
              <a:ext uri="{FF2B5EF4-FFF2-40B4-BE49-F238E27FC236}">
                <a16:creationId xmlns:a16="http://schemas.microsoft.com/office/drawing/2014/main" id="{6DEEC8B5-62AD-2054-ADB8-AB72ECEBFBDD}"/>
              </a:ext>
            </a:extLst>
          </p:cNvPr>
          <p:cNvSpPr txBox="1"/>
          <p:nvPr/>
        </p:nvSpPr>
        <p:spPr>
          <a:xfrm>
            <a:off x="696798" y="2032470"/>
            <a:ext cx="7898090" cy="3693319"/>
          </a:xfrm>
          <a:prstGeom prst="rect">
            <a:avLst/>
          </a:prstGeom>
          <a:noFill/>
        </p:spPr>
        <p:txBody>
          <a:bodyPr wrap="square">
            <a:spAutoFit/>
          </a:bodyPr>
          <a:lstStyle/>
          <a:p>
            <a:r>
              <a:rPr lang="en-GB" sz="1800" err="1">
                <a:solidFill>
                  <a:srgbClr val="000000"/>
                </a:solidFill>
                <a:effectLst/>
                <a:latin typeface="Aptos" panose="020B0004020202020204" pitchFamily="34" charset="0"/>
                <a:ea typeface="Calibri" panose="020F0502020204030204" pitchFamily="34" charset="0"/>
              </a:rPr>
              <a:t>Classcharts</a:t>
            </a:r>
            <a:r>
              <a:rPr lang="en-GB" sz="1800">
                <a:solidFill>
                  <a:srgbClr val="000000"/>
                </a:solidFill>
                <a:effectLst/>
                <a:latin typeface="Aptos" panose="020B0004020202020204" pitchFamily="34" charset="0"/>
                <a:ea typeface="Calibri" panose="020F0502020204030204" pitchFamily="34" charset="0"/>
              </a:rPr>
              <a:t> is an online system we use at Denbigh that will hel</a:t>
            </a:r>
            <a:r>
              <a:rPr lang="en-GB">
                <a:solidFill>
                  <a:srgbClr val="000000"/>
                </a:solidFill>
                <a:latin typeface="Aptos" panose="020B0004020202020204" pitchFamily="34" charset="0"/>
                <a:ea typeface="Calibri" panose="020F0502020204030204" pitchFamily="34" charset="0"/>
              </a:rPr>
              <a:t>p give you instant access to details about your child’s progress and behaviour. </a:t>
            </a:r>
            <a:r>
              <a:rPr lang="en-GB" sz="1800">
                <a:solidFill>
                  <a:srgbClr val="000000"/>
                </a:solidFill>
                <a:effectLst/>
                <a:latin typeface="Aptos" panose="020B0004020202020204" pitchFamily="34" charset="0"/>
                <a:ea typeface="Calibri" panose="020F0502020204030204" pitchFamily="34" charset="0"/>
              </a:rPr>
              <a:t>Parents and students have access to </a:t>
            </a:r>
            <a:r>
              <a:rPr lang="en-GB" sz="1800" err="1">
                <a:solidFill>
                  <a:srgbClr val="000000"/>
                </a:solidFill>
                <a:effectLst/>
                <a:latin typeface="Aptos" panose="020B0004020202020204" pitchFamily="34" charset="0"/>
                <a:ea typeface="Calibri" panose="020F0502020204030204" pitchFamily="34" charset="0"/>
              </a:rPr>
              <a:t>ClassCharts</a:t>
            </a:r>
            <a:r>
              <a:rPr lang="en-GB" sz="1800">
                <a:solidFill>
                  <a:srgbClr val="000000"/>
                </a:solidFill>
                <a:effectLst/>
                <a:latin typeface="Aptos" panose="020B0004020202020204" pitchFamily="34" charset="0"/>
                <a:ea typeface="Calibri" panose="020F0502020204030204" pitchFamily="34" charset="0"/>
              </a:rPr>
              <a:t> and should use this platform for:</a:t>
            </a:r>
          </a:p>
          <a:p>
            <a:r>
              <a:rPr lang="en-GB" sz="1800">
                <a:solidFill>
                  <a:srgbClr val="000000"/>
                </a:solidFill>
                <a:effectLst/>
                <a:latin typeface="Aptos" panose="020B0004020202020204" pitchFamily="34" charset="0"/>
                <a:ea typeface="Calibri" panose="020F0502020204030204" pitchFamily="34" charset="0"/>
              </a:rPr>
              <a:t> </a:t>
            </a:r>
            <a:endParaRPr lang="en-GB" sz="1800">
              <a:effectLst/>
              <a:latin typeface="Calibri" panose="020F0502020204030204" pitchFamily="34" charset="0"/>
              <a:ea typeface="Calibri" panose="020F0502020204030204" pitchFamily="34" charset="0"/>
            </a:endParaRPr>
          </a:p>
          <a:p>
            <a:pPr marL="342900" lvl="0" indent="-342900" fontAlgn="ctr">
              <a:buSzPts val="1000"/>
              <a:buFont typeface="Symbol" panose="05050102010706020507" pitchFamily="18" charset="2"/>
              <a:buChar char=""/>
              <a:tabLst>
                <a:tab pos="457200" algn="l"/>
              </a:tabLst>
            </a:pPr>
            <a:r>
              <a:rPr lang="en-GB" sz="1800">
                <a:solidFill>
                  <a:srgbClr val="000000"/>
                </a:solidFill>
                <a:effectLst/>
                <a:latin typeface="Aptos" panose="020B0004020202020204" pitchFamily="34" charset="0"/>
                <a:ea typeface="Times New Roman" panose="02020603050405020304" pitchFamily="18" charset="0"/>
              </a:rPr>
              <a:t>A more detailed insight into achievement and behaviour points. You will be able to view why points were issued and also see any awards earned by your child. </a:t>
            </a:r>
            <a:endParaRPr lang="en-GB" sz="1800">
              <a:solidFill>
                <a:srgbClr val="000000"/>
              </a:solidFill>
              <a:effectLst/>
              <a:latin typeface="Calibri" panose="020F0502020204030204" pitchFamily="34" charset="0"/>
              <a:ea typeface="Calibri" panose="020F0502020204030204" pitchFamily="34" charset="0"/>
            </a:endParaRPr>
          </a:p>
          <a:p>
            <a:pPr marL="342900" lvl="0" indent="-342900" fontAlgn="ctr">
              <a:buSzPts val="1000"/>
              <a:buFont typeface="Symbol" panose="05050102010706020507" pitchFamily="18" charset="2"/>
              <a:buChar char=""/>
              <a:tabLst>
                <a:tab pos="457200" algn="l"/>
              </a:tabLst>
            </a:pPr>
            <a:r>
              <a:rPr lang="en-GB" sz="1800">
                <a:solidFill>
                  <a:srgbClr val="000000"/>
                </a:solidFill>
                <a:effectLst/>
                <a:latin typeface="Aptos" panose="020B0004020202020204" pitchFamily="34" charset="0"/>
                <a:ea typeface="Times New Roman" panose="02020603050405020304" pitchFamily="18" charset="0"/>
              </a:rPr>
              <a:t>Access to the reward shop. This is a place where students can ‘spend’ their achievement points to buy rewards at designated points in the year. </a:t>
            </a:r>
            <a:endParaRPr lang="en-GB" sz="1800">
              <a:solidFill>
                <a:srgbClr val="000000"/>
              </a:solidFill>
              <a:effectLst/>
              <a:latin typeface="Calibri" panose="020F0502020204030204" pitchFamily="34" charset="0"/>
              <a:ea typeface="Calibri" panose="020F0502020204030204" pitchFamily="34" charset="0"/>
            </a:endParaRPr>
          </a:p>
          <a:p>
            <a:pPr marL="342900" lvl="0" indent="-342900" fontAlgn="ctr">
              <a:buSzPts val="1000"/>
              <a:buFont typeface="Symbol" panose="05050102010706020507" pitchFamily="18" charset="2"/>
              <a:buChar char=""/>
              <a:tabLst>
                <a:tab pos="457200" algn="l"/>
              </a:tabLst>
            </a:pPr>
            <a:r>
              <a:rPr lang="en-GB" sz="1800">
                <a:solidFill>
                  <a:srgbClr val="000000"/>
                </a:solidFill>
                <a:effectLst/>
                <a:latin typeface="Aptos" panose="020B0004020202020204" pitchFamily="34" charset="0"/>
                <a:ea typeface="Times New Roman" panose="02020603050405020304" pitchFamily="18" charset="0"/>
              </a:rPr>
              <a:t>The ability to view your child's timetable. </a:t>
            </a:r>
            <a:endParaRPr lang="en-GB" sz="1800">
              <a:solidFill>
                <a:srgbClr val="000000"/>
              </a:solidFill>
              <a:effectLst/>
              <a:latin typeface="Calibri" panose="020F0502020204030204" pitchFamily="34" charset="0"/>
              <a:ea typeface="Calibri" panose="020F0502020204030204" pitchFamily="34" charset="0"/>
            </a:endParaRPr>
          </a:p>
          <a:p>
            <a:r>
              <a:rPr lang="en-GB" sz="1800">
                <a:solidFill>
                  <a:srgbClr val="000000"/>
                </a:solidFill>
                <a:effectLst/>
                <a:latin typeface="Aptos" panose="020B0004020202020204" pitchFamily="34" charset="0"/>
                <a:ea typeface="Calibri" panose="020F0502020204030204" pitchFamily="34" charset="0"/>
              </a:rPr>
              <a:t> </a:t>
            </a:r>
            <a:endParaRPr lang="en-GB" sz="1800">
              <a:effectLst/>
              <a:latin typeface="Calibri" panose="020F0502020204030204" pitchFamily="34" charset="0"/>
              <a:ea typeface="Calibri" panose="020F0502020204030204" pitchFamily="34" charset="0"/>
            </a:endParaRPr>
          </a:p>
          <a:p>
            <a:r>
              <a:rPr lang="en-GB" sz="1800">
                <a:solidFill>
                  <a:srgbClr val="000000"/>
                </a:solidFill>
                <a:effectLst/>
                <a:latin typeface="Aptos" panose="020B0004020202020204" pitchFamily="34" charset="0"/>
                <a:ea typeface="Calibri" panose="020F0502020204030204" pitchFamily="34" charset="0"/>
              </a:rPr>
              <a:t>If you have any problems accessing your </a:t>
            </a:r>
            <a:r>
              <a:rPr lang="en-GB" sz="1800" err="1">
                <a:solidFill>
                  <a:srgbClr val="000000"/>
                </a:solidFill>
                <a:effectLst/>
                <a:latin typeface="Aptos" panose="020B0004020202020204" pitchFamily="34" charset="0"/>
                <a:ea typeface="Calibri" panose="020F0502020204030204" pitchFamily="34" charset="0"/>
              </a:rPr>
              <a:t>ClassCharts</a:t>
            </a:r>
            <a:r>
              <a:rPr lang="en-GB" sz="1800">
                <a:solidFill>
                  <a:srgbClr val="000000"/>
                </a:solidFill>
                <a:effectLst/>
                <a:latin typeface="Aptos" panose="020B0004020202020204" pitchFamily="34" charset="0"/>
                <a:ea typeface="Calibri" panose="020F0502020204030204" pitchFamily="34" charset="0"/>
              </a:rPr>
              <a:t> account, please email </a:t>
            </a:r>
            <a:r>
              <a:rPr lang="en-GB" sz="1800" u="sng">
                <a:solidFill>
                  <a:srgbClr val="000000"/>
                </a:solidFill>
                <a:effectLst/>
                <a:latin typeface="Aptos" panose="020B0004020202020204" pitchFamily="34" charset="0"/>
                <a:ea typeface="Calibri" panose="020F0502020204030204" pitchFamily="34" charset="0"/>
                <a:hlinkClick r:id="rId3"/>
              </a:rPr>
              <a:t>classcharts@denbigh.net</a:t>
            </a:r>
            <a:endParaRPr lang="en-GB" sz="1800">
              <a:effectLst/>
              <a:latin typeface="Calibri" panose="020F0502020204030204" pitchFamily="34" charset="0"/>
              <a:ea typeface="Calibri" panose="020F0502020204030204" pitchFamily="34" charset="0"/>
            </a:endParaRPr>
          </a:p>
        </p:txBody>
      </p:sp>
      <p:pic>
        <p:nvPicPr>
          <p:cNvPr id="1028" name="Picture 4">
            <a:extLst>
              <a:ext uri="{FF2B5EF4-FFF2-40B4-BE49-F238E27FC236}">
                <a16:creationId xmlns:a16="http://schemas.microsoft.com/office/drawing/2014/main" id="{6F9EA56B-05ED-C505-C3CA-3A13897E9D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19" r="66622"/>
          <a:stretch/>
        </p:blipFill>
        <p:spPr bwMode="auto">
          <a:xfrm>
            <a:off x="9587060" y="297927"/>
            <a:ext cx="1470582" cy="32465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1F55F3D-B9A2-9A94-1E47-D698792D25A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472" t="22430" r="3793" b="8463"/>
          <a:stretch/>
        </p:blipFill>
        <p:spPr bwMode="auto">
          <a:xfrm>
            <a:off x="8609422" y="3544479"/>
            <a:ext cx="3425858" cy="224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65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1FB3FD-D6FB-5CF2-C593-BABEB0CE714B}"/>
              </a:ext>
            </a:extLst>
          </p:cNvPr>
          <p:cNvSpPr txBox="1">
            <a:spLocks/>
          </p:cNvSpPr>
          <p:nvPr/>
        </p:nvSpPr>
        <p:spPr>
          <a:xfrm>
            <a:off x="838200" y="1690688"/>
            <a:ext cx="6554585" cy="4954737"/>
          </a:xfrm>
          <a:prstGeom prst="rect">
            <a:avLst/>
          </a:prstGeom>
        </p:spPr>
        <p:txBody>
          <a:bodyPr vert="horz" lIns="91440" tIns="45720" rIns="91440" bIns="45720" rtlCol="0" anchor="t">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a:solidFill>
                  <a:schemeClr val="tx1"/>
                </a:solidFill>
              </a:rPr>
              <a:t>For some of our students, this will be the first time that they get to attend a club!</a:t>
            </a:r>
            <a:endParaRPr lang="en-GB">
              <a:solidFill>
                <a:schemeClr val="tx1"/>
              </a:solidFill>
              <a:cs typeface="Calibri"/>
            </a:endParaRPr>
          </a:p>
          <a:p>
            <a:pPr algn="l"/>
            <a:endParaRPr lang="en-GB">
              <a:solidFill>
                <a:schemeClr val="tx1"/>
              </a:solidFill>
              <a:cs typeface="Calibri"/>
            </a:endParaRPr>
          </a:p>
          <a:p>
            <a:pPr algn="l"/>
            <a:r>
              <a:rPr lang="en-GB">
                <a:solidFill>
                  <a:schemeClr val="tx1"/>
                </a:solidFill>
              </a:rPr>
              <a:t>In the coming weeks, a Clubs Timetable will be published that will include activities that take place in either break, lunch or after school</a:t>
            </a:r>
          </a:p>
          <a:p>
            <a:pPr algn="l"/>
            <a:endParaRPr lang="en-GB">
              <a:solidFill>
                <a:schemeClr val="tx1"/>
              </a:solidFill>
            </a:endParaRPr>
          </a:p>
          <a:p>
            <a:pPr algn="l"/>
            <a:r>
              <a:rPr lang="en-GB">
                <a:solidFill>
                  <a:schemeClr val="tx1"/>
                </a:solidFill>
              </a:rPr>
              <a:t>Please encourage students to come along to at least one</a:t>
            </a:r>
            <a:endParaRPr lang="en-GB">
              <a:solidFill>
                <a:schemeClr val="tx1"/>
              </a:solidFill>
              <a:cs typeface="Calibri"/>
            </a:endParaRPr>
          </a:p>
        </p:txBody>
      </p:sp>
      <p:pic>
        <p:nvPicPr>
          <p:cNvPr id="4" name="Picture 3">
            <a:extLst>
              <a:ext uri="{FF2B5EF4-FFF2-40B4-BE49-F238E27FC236}">
                <a16:creationId xmlns:a16="http://schemas.microsoft.com/office/drawing/2014/main" id="{27F1E079-EED6-AC3B-C662-22DFA09ABA35}"/>
              </a:ext>
            </a:extLst>
          </p:cNvPr>
          <p:cNvPicPr>
            <a:picLocks noChangeAspect="1"/>
          </p:cNvPicPr>
          <p:nvPr/>
        </p:nvPicPr>
        <p:blipFill>
          <a:blip r:embed="rId3"/>
          <a:stretch>
            <a:fillRect/>
          </a:stretch>
        </p:blipFill>
        <p:spPr>
          <a:xfrm>
            <a:off x="7392785" y="2012829"/>
            <a:ext cx="4640936" cy="3283403"/>
          </a:xfrm>
          <a:prstGeom prst="rect">
            <a:avLst/>
          </a:prstGeom>
        </p:spPr>
      </p:pic>
      <p:sp>
        <p:nvSpPr>
          <p:cNvPr id="5" name="Title 2">
            <a:extLst>
              <a:ext uri="{FF2B5EF4-FFF2-40B4-BE49-F238E27FC236}">
                <a16:creationId xmlns:a16="http://schemas.microsoft.com/office/drawing/2014/main" id="{0FCC8D87-B2F8-EBAF-4BB2-48EB51CF374A}"/>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Clubs</a:t>
            </a:r>
          </a:p>
        </p:txBody>
      </p:sp>
    </p:spTree>
    <p:extLst>
      <p:ext uri="{BB962C8B-B14F-4D97-AF65-F5344CB8AC3E}">
        <p14:creationId xmlns:p14="http://schemas.microsoft.com/office/powerpoint/2010/main" val="822052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58D8D-0153-B662-57D5-D4A5B0D73111}"/>
              </a:ext>
            </a:extLst>
          </p:cNvPr>
          <p:cNvSpPr txBox="1">
            <a:spLocks/>
          </p:cNvSpPr>
          <p:nvPr/>
        </p:nvSpPr>
        <p:spPr>
          <a:xfrm>
            <a:off x="4891339" y="3322400"/>
            <a:ext cx="6189453" cy="1325563"/>
          </a:xfrm>
          <a:prstGeom prst="rect">
            <a:avLst/>
          </a:prstGeom>
        </p:spPr>
        <p:txBody>
          <a:bodyPr>
            <a:noAutofit/>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sz="6000" b="1">
                <a:solidFill>
                  <a:schemeClr val="tx1"/>
                </a:solidFill>
              </a:rPr>
              <a:t>Uniform, Phones and Conduct</a:t>
            </a:r>
          </a:p>
        </p:txBody>
      </p:sp>
    </p:spTree>
    <p:extLst>
      <p:ext uri="{BB962C8B-B14F-4D97-AF65-F5344CB8AC3E}">
        <p14:creationId xmlns:p14="http://schemas.microsoft.com/office/powerpoint/2010/main" val="2929792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73CF44-BB2D-5D97-D89B-222A2D01D677}"/>
              </a:ext>
            </a:extLst>
          </p:cNvPr>
          <p:cNvSpPr txBox="1"/>
          <p:nvPr/>
        </p:nvSpPr>
        <p:spPr>
          <a:xfrm>
            <a:off x="2116099" y="568223"/>
            <a:ext cx="7640826" cy="769441"/>
          </a:xfrm>
          <a:prstGeom prst="rect">
            <a:avLst/>
          </a:prstGeom>
          <a:noFill/>
        </p:spPr>
        <p:txBody>
          <a:bodyPr wrap="square" rtlCol="0">
            <a:spAutoFit/>
          </a:bodyPr>
          <a:lstStyle/>
          <a:p>
            <a:pPr lvl="0"/>
            <a:r>
              <a:rPr lang="en-US" sz="4400" b="1" u="sng" kern="1200">
                <a:latin typeface="+mj-lt"/>
                <a:ea typeface="+mj-ea"/>
                <a:cs typeface="+mj-cs"/>
              </a:rPr>
              <a:t>Uniform</a:t>
            </a:r>
          </a:p>
        </p:txBody>
      </p:sp>
      <p:sp>
        <p:nvSpPr>
          <p:cNvPr id="3" name="TextBox 2">
            <a:extLst>
              <a:ext uri="{FF2B5EF4-FFF2-40B4-BE49-F238E27FC236}">
                <a16:creationId xmlns:a16="http://schemas.microsoft.com/office/drawing/2014/main" id="{A18C0BA7-72D5-93A1-1CF5-C4F1FDC824D8}"/>
              </a:ext>
            </a:extLst>
          </p:cNvPr>
          <p:cNvSpPr txBox="1"/>
          <p:nvPr/>
        </p:nvSpPr>
        <p:spPr>
          <a:xfrm>
            <a:off x="606528" y="1439885"/>
            <a:ext cx="10548785" cy="3970318"/>
          </a:xfrm>
          <a:prstGeom prst="rect">
            <a:avLst/>
          </a:prstGeom>
          <a:noFill/>
        </p:spPr>
        <p:txBody>
          <a:bodyPr wrap="square" lIns="91440" tIns="45720" rIns="91440" bIns="45720" rtlCol="0" anchor="t">
            <a:spAutoFit/>
          </a:bodyPr>
          <a:lstStyle/>
          <a:p>
            <a:r>
              <a:rPr lang="en-GB" sz="2800" dirty="0"/>
              <a:t>We believe that the wearing of correct uniform is important because:</a:t>
            </a:r>
          </a:p>
          <a:p>
            <a:pPr marL="457200" indent="-457200">
              <a:buFont typeface="Arial" panose="020B0604020202020204" pitchFamily="34" charset="0"/>
              <a:buChar char="•"/>
            </a:pPr>
            <a:r>
              <a:rPr lang="en-GB" sz="2800" dirty="0"/>
              <a:t>It helps to instil a sense of pride and community in the school.</a:t>
            </a:r>
          </a:p>
          <a:p>
            <a:pPr marL="457200" indent="-457200">
              <a:buFont typeface="Arial" panose="020B0604020202020204" pitchFamily="34" charset="0"/>
              <a:buChar char="•"/>
            </a:pPr>
            <a:r>
              <a:rPr lang="en-GB" sz="2800" dirty="0"/>
              <a:t>It creates a more positive school environment with fewer distractions.</a:t>
            </a:r>
          </a:p>
          <a:p>
            <a:pPr marL="457200" indent="-457200">
              <a:buFont typeface="Arial" panose="020B0604020202020204" pitchFamily="34" charset="0"/>
              <a:buChar char="•"/>
            </a:pPr>
            <a:r>
              <a:rPr lang="en-GB" sz="2800" dirty="0"/>
              <a:t>It ensures that all students, from all backgrounds, feel comfortable and welcome.</a:t>
            </a:r>
          </a:p>
          <a:p>
            <a:pPr marL="457200" indent="-457200">
              <a:buFont typeface="Arial" panose="020B0604020202020204" pitchFamily="34" charset="0"/>
              <a:buChar char="•"/>
            </a:pPr>
            <a:r>
              <a:rPr lang="en-GB" sz="2800" dirty="0"/>
              <a:t>It helps to protect students from the social pressures of dressing in a particular way.</a:t>
            </a:r>
          </a:p>
        </p:txBody>
      </p:sp>
    </p:spTree>
    <p:extLst>
      <p:ext uri="{BB962C8B-B14F-4D97-AF65-F5344CB8AC3E}">
        <p14:creationId xmlns:p14="http://schemas.microsoft.com/office/powerpoint/2010/main" val="998779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DAA02F0-B435-47F9-A91C-9CEDA5E80C30}"/>
              </a:ext>
            </a:extLst>
          </p:cNvPr>
          <p:cNvPicPr>
            <a:picLocks noChangeAspect="1"/>
          </p:cNvPicPr>
          <p:nvPr/>
        </p:nvPicPr>
        <p:blipFill>
          <a:blip r:embed="rId2"/>
          <a:stretch>
            <a:fillRect/>
          </a:stretch>
        </p:blipFill>
        <p:spPr>
          <a:xfrm>
            <a:off x="9809486" y="4990404"/>
            <a:ext cx="1716962" cy="1716962"/>
          </a:xfrm>
          <a:prstGeom prst="rect">
            <a:avLst/>
          </a:prstGeom>
        </p:spPr>
      </p:pic>
      <p:grpSp>
        <p:nvGrpSpPr>
          <p:cNvPr id="7" name="Group 6">
            <a:extLst>
              <a:ext uri="{FF2B5EF4-FFF2-40B4-BE49-F238E27FC236}">
                <a16:creationId xmlns:a16="http://schemas.microsoft.com/office/drawing/2014/main" id="{EFF7B07B-E51B-AE13-899E-308D67B3B24C}"/>
              </a:ext>
            </a:extLst>
          </p:cNvPr>
          <p:cNvGrpSpPr/>
          <p:nvPr/>
        </p:nvGrpSpPr>
        <p:grpSpPr>
          <a:xfrm>
            <a:off x="428185" y="280688"/>
            <a:ext cx="11309316" cy="4087619"/>
            <a:chOff x="172825" y="1118108"/>
            <a:chExt cx="11309316" cy="4087619"/>
          </a:xfrm>
        </p:grpSpPr>
        <p:pic>
          <p:nvPicPr>
            <p:cNvPr id="3" name="Picture 2">
              <a:extLst>
                <a:ext uri="{FF2B5EF4-FFF2-40B4-BE49-F238E27FC236}">
                  <a16:creationId xmlns:a16="http://schemas.microsoft.com/office/drawing/2014/main" id="{157AA6CE-EE38-1FC8-F147-66EAB74C9216}"/>
                </a:ext>
              </a:extLst>
            </p:cNvPr>
            <p:cNvPicPr>
              <a:picLocks noChangeAspect="1"/>
            </p:cNvPicPr>
            <p:nvPr/>
          </p:nvPicPr>
          <p:blipFill rotWithShape="1">
            <a:blip r:embed="rId3"/>
            <a:srcRect b="8209"/>
            <a:stretch/>
          </p:blipFill>
          <p:spPr>
            <a:xfrm>
              <a:off x="172825" y="2154338"/>
              <a:ext cx="5748514" cy="3051389"/>
            </a:xfrm>
            <a:prstGeom prst="rect">
              <a:avLst/>
            </a:prstGeom>
          </p:spPr>
        </p:pic>
        <p:pic>
          <p:nvPicPr>
            <p:cNvPr id="5" name="Picture 4">
              <a:extLst>
                <a:ext uri="{FF2B5EF4-FFF2-40B4-BE49-F238E27FC236}">
                  <a16:creationId xmlns:a16="http://schemas.microsoft.com/office/drawing/2014/main" id="{226E758A-0FBB-5478-9200-BA8A537177CA}"/>
                </a:ext>
              </a:extLst>
            </p:cNvPr>
            <p:cNvPicPr>
              <a:picLocks noChangeAspect="1"/>
            </p:cNvPicPr>
            <p:nvPr/>
          </p:nvPicPr>
          <p:blipFill>
            <a:blip r:embed="rId4"/>
            <a:stretch>
              <a:fillRect/>
            </a:stretch>
          </p:blipFill>
          <p:spPr>
            <a:xfrm>
              <a:off x="6001730" y="1118108"/>
              <a:ext cx="5480411" cy="3908510"/>
            </a:xfrm>
            <a:prstGeom prst="rect">
              <a:avLst/>
            </a:prstGeom>
          </p:spPr>
        </p:pic>
        <p:pic>
          <p:nvPicPr>
            <p:cNvPr id="6" name="Picture 5">
              <a:extLst>
                <a:ext uri="{FF2B5EF4-FFF2-40B4-BE49-F238E27FC236}">
                  <a16:creationId xmlns:a16="http://schemas.microsoft.com/office/drawing/2014/main" id="{CDE87647-1388-F952-CAB5-A3D8E1EA6FE5}"/>
                </a:ext>
              </a:extLst>
            </p:cNvPr>
            <p:cNvPicPr>
              <a:picLocks noChangeAspect="1"/>
            </p:cNvPicPr>
            <p:nvPr/>
          </p:nvPicPr>
          <p:blipFill rotWithShape="1">
            <a:blip r:embed="rId3"/>
            <a:srcRect t="89130"/>
            <a:stretch/>
          </p:blipFill>
          <p:spPr>
            <a:xfrm>
              <a:off x="545767" y="1652273"/>
              <a:ext cx="5002629" cy="314472"/>
            </a:xfrm>
            <a:prstGeom prst="rect">
              <a:avLst/>
            </a:prstGeom>
          </p:spPr>
        </p:pic>
      </p:grpSp>
      <p:pic>
        <p:nvPicPr>
          <p:cNvPr id="8" name="Picture 7" descr="L:\Science\Teachers\Herring, Mrs\Brunel\DSCF4540.JPG">
            <a:extLst>
              <a:ext uri="{FF2B5EF4-FFF2-40B4-BE49-F238E27FC236}">
                <a16:creationId xmlns:a16="http://schemas.microsoft.com/office/drawing/2014/main" id="{CC8BDF09-C3BD-BC52-E814-798060B9969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59870" y="4894360"/>
            <a:ext cx="1670107" cy="17169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9" name="Picture 8" descr="L:\Science\Teachers\Herring, Mrs\Brunel\DSCF4541.JPG">
            <a:extLst>
              <a:ext uri="{FF2B5EF4-FFF2-40B4-BE49-F238E27FC236}">
                <a16:creationId xmlns:a16="http://schemas.microsoft.com/office/drawing/2014/main" id="{4D836A9C-F99E-1875-C6E2-708E8CA2E1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2368" y="4459507"/>
            <a:ext cx="1570040" cy="17339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2" descr="L:\Science\Teachers\Herring, Mrs\Brunel\DSCF4539.JPG">
            <a:extLst>
              <a:ext uri="{FF2B5EF4-FFF2-40B4-BE49-F238E27FC236}">
                <a16:creationId xmlns:a16="http://schemas.microsoft.com/office/drawing/2014/main" id="{8313E95E-C984-C324-9D82-CEC2B085C6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17694" y="4459507"/>
            <a:ext cx="1864708" cy="17339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1" name="Picture 10" descr="L:\Science\Teachers\Herring, Mrs\Brunel\DSCF4548.JPG">
            <a:extLst>
              <a:ext uri="{FF2B5EF4-FFF2-40B4-BE49-F238E27FC236}">
                <a16:creationId xmlns:a16="http://schemas.microsoft.com/office/drawing/2014/main" id="{F96D5BB1-71A0-BE50-132A-7B2CA3153C0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57826" y="4189198"/>
            <a:ext cx="1496281" cy="14103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EAB55657-4F60-4BA0-ABF1-FB7DECBF3F6E}"/>
              </a:ext>
            </a:extLst>
          </p:cNvPr>
          <p:cNvSpPr/>
          <p:nvPr/>
        </p:nvSpPr>
        <p:spPr>
          <a:xfrm>
            <a:off x="2051906" y="5262435"/>
            <a:ext cx="966916" cy="1862048"/>
          </a:xfrm>
          <a:prstGeom prst="rect">
            <a:avLst/>
          </a:prstGeom>
        </p:spPr>
        <p:txBody>
          <a:bodyPr wrap="square">
            <a:spAutoFit/>
          </a:bodyPr>
          <a:lstStyle/>
          <a:p>
            <a:r>
              <a:rPr lang="en-GB" sz="11500">
                <a:solidFill>
                  <a:srgbClr val="1DB000"/>
                </a:solidFill>
                <a:sym typeface="Wingdings" panose="05000000000000000000" pitchFamily="2" charset="2"/>
              </a:rPr>
              <a:t></a:t>
            </a:r>
            <a:endParaRPr lang="en-GB" sz="11500">
              <a:solidFill>
                <a:srgbClr val="1DB000"/>
              </a:solidFill>
            </a:endParaRPr>
          </a:p>
        </p:txBody>
      </p:sp>
      <p:sp>
        <p:nvSpPr>
          <p:cNvPr id="14" name="TextBox 13">
            <a:extLst>
              <a:ext uri="{FF2B5EF4-FFF2-40B4-BE49-F238E27FC236}">
                <a16:creationId xmlns:a16="http://schemas.microsoft.com/office/drawing/2014/main" id="{BFD4CA6F-54EE-71F2-D69C-EB64A8776176}"/>
              </a:ext>
            </a:extLst>
          </p:cNvPr>
          <p:cNvSpPr txBox="1"/>
          <p:nvPr/>
        </p:nvSpPr>
        <p:spPr>
          <a:xfrm>
            <a:off x="8849881" y="5297042"/>
            <a:ext cx="1048849" cy="1569660"/>
          </a:xfrm>
          <a:prstGeom prst="rect">
            <a:avLst/>
          </a:prstGeom>
          <a:noFill/>
        </p:spPr>
        <p:txBody>
          <a:bodyPr wrap="square" rtlCol="0">
            <a:spAutoFit/>
          </a:bodyPr>
          <a:lstStyle/>
          <a:p>
            <a:r>
              <a:rPr lang="en-GB" sz="9600" b="1">
                <a:solidFill>
                  <a:srgbClr val="FF0000"/>
                </a:solidFill>
              </a:rPr>
              <a:t>X</a:t>
            </a:r>
            <a:endParaRPr lang="en-GB" sz="16600" b="1">
              <a:solidFill>
                <a:srgbClr val="FF0000"/>
              </a:solidFill>
            </a:endParaRPr>
          </a:p>
        </p:txBody>
      </p:sp>
      <p:sp>
        <p:nvSpPr>
          <p:cNvPr id="15" name="TextBox 14">
            <a:extLst>
              <a:ext uri="{FF2B5EF4-FFF2-40B4-BE49-F238E27FC236}">
                <a16:creationId xmlns:a16="http://schemas.microsoft.com/office/drawing/2014/main" id="{CBBAD398-7AD6-825A-5592-77C8829AB3DA}"/>
              </a:ext>
            </a:extLst>
          </p:cNvPr>
          <p:cNvSpPr txBox="1"/>
          <p:nvPr/>
        </p:nvSpPr>
        <p:spPr>
          <a:xfrm>
            <a:off x="2114498" y="269123"/>
            <a:ext cx="7640826" cy="646331"/>
          </a:xfrm>
          <a:prstGeom prst="rect">
            <a:avLst/>
          </a:prstGeom>
          <a:noFill/>
        </p:spPr>
        <p:txBody>
          <a:bodyPr wrap="square" rtlCol="0">
            <a:spAutoFit/>
          </a:bodyPr>
          <a:lstStyle/>
          <a:p>
            <a:pPr lvl="0"/>
            <a:r>
              <a:rPr lang="en-US" sz="3600" b="1" u="sng" kern="1200">
                <a:latin typeface="+mj-lt"/>
                <a:ea typeface="+mj-ea"/>
                <a:cs typeface="+mj-cs"/>
              </a:rPr>
              <a:t>Uniform Examples</a:t>
            </a:r>
          </a:p>
        </p:txBody>
      </p:sp>
    </p:spTree>
    <p:extLst>
      <p:ext uri="{BB962C8B-B14F-4D97-AF65-F5344CB8AC3E}">
        <p14:creationId xmlns:p14="http://schemas.microsoft.com/office/powerpoint/2010/main" val="4190325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0A27BA-FFF0-2BC4-3030-C16F82B0316B}"/>
              </a:ext>
            </a:extLst>
          </p:cNvPr>
          <p:cNvSpPr txBox="1"/>
          <p:nvPr/>
        </p:nvSpPr>
        <p:spPr>
          <a:xfrm>
            <a:off x="2020406" y="546958"/>
            <a:ext cx="7640826" cy="646331"/>
          </a:xfrm>
          <a:prstGeom prst="rect">
            <a:avLst/>
          </a:prstGeom>
          <a:noFill/>
        </p:spPr>
        <p:txBody>
          <a:bodyPr wrap="square" rtlCol="0">
            <a:spAutoFit/>
          </a:bodyPr>
          <a:lstStyle/>
          <a:p>
            <a:pPr lvl="0"/>
            <a:r>
              <a:rPr lang="en-US" sz="3600">
                <a:solidFill>
                  <a:schemeClr val="tx2"/>
                </a:solidFill>
                <a:latin typeface="+mj-lt"/>
                <a:ea typeface="+mj-ea"/>
                <a:cs typeface="+mj-cs"/>
              </a:rPr>
              <a:t>Student conduct &amp; Mobile phones</a:t>
            </a:r>
            <a:endParaRPr lang="en-US" sz="3600" kern="1200">
              <a:solidFill>
                <a:schemeClr val="tx2"/>
              </a:solidFill>
              <a:latin typeface="+mj-lt"/>
              <a:ea typeface="+mj-ea"/>
              <a:cs typeface="+mj-cs"/>
            </a:endParaRPr>
          </a:p>
        </p:txBody>
      </p:sp>
      <p:sp>
        <p:nvSpPr>
          <p:cNvPr id="4" name="TextBox 3">
            <a:extLst>
              <a:ext uri="{FF2B5EF4-FFF2-40B4-BE49-F238E27FC236}">
                <a16:creationId xmlns:a16="http://schemas.microsoft.com/office/drawing/2014/main" id="{F7E8C2AB-2D40-0DE4-B26C-0DA5ECA9C08A}"/>
              </a:ext>
            </a:extLst>
          </p:cNvPr>
          <p:cNvSpPr txBox="1"/>
          <p:nvPr/>
        </p:nvSpPr>
        <p:spPr>
          <a:xfrm>
            <a:off x="475808" y="1646410"/>
            <a:ext cx="8558431" cy="3785652"/>
          </a:xfrm>
          <a:prstGeom prst="rect">
            <a:avLst/>
          </a:prstGeom>
          <a:noFill/>
        </p:spPr>
        <p:txBody>
          <a:bodyPr wrap="square">
            <a:spAutoFit/>
          </a:bodyPr>
          <a:lstStyle/>
          <a:p>
            <a:r>
              <a:rPr lang="en-GB" sz="2000"/>
              <a:t>Core values of ‘be engaged, be kind and respectful and do no harm’.</a:t>
            </a:r>
          </a:p>
          <a:p>
            <a:endParaRPr lang="en-GB" sz="2000"/>
          </a:p>
          <a:p>
            <a:r>
              <a:rPr lang="en-GB" sz="2000" b="1" i="1"/>
              <a:t>Every student has the right to learn, every teacher has the right to teach</a:t>
            </a:r>
          </a:p>
          <a:p>
            <a:endParaRPr lang="en-GB" sz="2000"/>
          </a:p>
          <a:p>
            <a:r>
              <a:rPr lang="en-GB" sz="2000"/>
              <a:t>Behaviour ‘curriculum’</a:t>
            </a:r>
          </a:p>
          <a:p>
            <a:endParaRPr lang="en-GB" sz="2000"/>
          </a:p>
          <a:p>
            <a:pPr marL="342900" indent="-342900">
              <a:buFont typeface="Arial" panose="020B0604020202020204" pitchFamily="34" charset="0"/>
              <a:buChar char="•"/>
            </a:pPr>
            <a:r>
              <a:rPr lang="en-GB" sz="2000"/>
              <a:t>Rewards system.</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Consequence system.</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A range of internal sanctions.</a:t>
            </a:r>
          </a:p>
          <a:p>
            <a:endParaRPr lang="en-GB" sz="2000"/>
          </a:p>
        </p:txBody>
      </p:sp>
      <p:pic>
        <p:nvPicPr>
          <p:cNvPr id="5" name="Picture 4">
            <a:extLst>
              <a:ext uri="{FF2B5EF4-FFF2-40B4-BE49-F238E27FC236}">
                <a16:creationId xmlns:a16="http://schemas.microsoft.com/office/drawing/2014/main" id="{D04B052B-A212-FB5F-6A6A-DBF84CAA769F}"/>
              </a:ext>
            </a:extLst>
          </p:cNvPr>
          <p:cNvPicPr>
            <a:picLocks noChangeAspect="1"/>
          </p:cNvPicPr>
          <p:nvPr/>
        </p:nvPicPr>
        <p:blipFill>
          <a:blip r:embed="rId2"/>
          <a:stretch>
            <a:fillRect/>
          </a:stretch>
        </p:blipFill>
        <p:spPr>
          <a:xfrm>
            <a:off x="8375020" y="2858050"/>
            <a:ext cx="3012450" cy="2894057"/>
          </a:xfrm>
          <a:prstGeom prst="rect">
            <a:avLst/>
          </a:prstGeom>
        </p:spPr>
      </p:pic>
    </p:spTree>
    <p:extLst>
      <p:ext uri="{BB962C8B-B14F-4D97-AF65-F5344CB8AC3E}">
        <p14:creationId xmlns:p14="http://schemas.microsoft.com/office/powerpoint/2010/main" val="3917666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 screen&#10;&#10;Description automatically generated">
            <a:extLst>
              <a:ext uri="{FF2B5EF4-FFF2-40B4-BE49-F238E27FC236}">
                <a16:creationId xmlns:a16="http://schemas.microsoft.com/office/drawing/2014/main" id="{E9C35942-CA64-8EF2-2F7A-1E2E1456C08B}"/>
              </a:ext>
            </a:extLst>
          </p:cNvPr>
          <p:cNvPicPr>
            <a:picLocks noChangeAspect="1"/>
          </p:cNvPicPr>
          <p:nvPr/>
        </p:nvPicPr>
        <p:blipFill>
          <a:blip r:embed="rId2"/>
          <a:stretch>
            <a:fillRect/>
          </a:stretch>
        </p:blipFill>
        <p:spPr>
          <a:xfrm>
            <a:off x="4822240" y="538480"/>
            <a:ext cx="7373521" cy="5455920"/>
          </a:xfrm>
          <a:prstGeom prst="rect">
            <a:avLst/>
          </a:prstGeom>
        </p:spPr>
      </p:pic>
      <p:pic>
        <p:nvPicPr>
          <p:cNvPr id="7" name="Picture 6">
            <a:extLst>
              <a:ext uri="{FF2B5EF4-FFF2-40B4-BE49-F238E27FC236}">
                <a16:creationId xmlns:a16="http://schemas.microsoft.com/office/drawing/2014/main" id="{868041A4-B56F-F65A-8CB3-B734D650B10D}"/>
              </a:ext>
            </a:extLst>
          </p:cNvPr>
          <p:cNvPicPr>
            <a:picLocks noChangeAspect="1"/>
          </p:cNvPicPr>
          <p:nvPr/>
        </p:nvPicPr>
        <p:blipFill>
          <a:blip r:embed="rId3"/>
          <a:stretch>
            <a:fillRect/>
          </a:stretch>
        </p:blipFill>
        <p:spPr>
          <a:xfrm>
            <a:off x="1391920" y="357641"/>
            <a:ext cx="8351520" cy="1042397"/>
          </a:xfrm>
          <a:prstGeom prst="rect">
            <a:avLst/>
          </a:prstGeom>
        </p:spPr>
      </p:pic>
      <p:pic>
        <p:nvPicPr>
          <p:cNvPr id="10" name="Picture 9" descr="A yellow arrow pointing to the right&#10;&#10;Description automatically generated">
            <a:extLst>
              <a:ext uri="{FF2B5EF4-FFF2-40B4-BE49-F238E27FC236}">
                <a16:creationId xmlns:a16="http://schemas.microsoft.com/office/drawing/2014/main" id="{4373557F-2702-0E85-C6B8-072F5269D076}"/>
              </a:ext>
            </a:extLst>
          </p:cNvPr>
          <p:cNvPicPr>
            <a:picLocks noChangeAspect="1"/>
          </p:cNvPicPr>
          <p:nvPr/>
        </p:nvPicPr>
        <p:blipFill>
          <a:blip r:embed="rId4"/>
          <a:stretch>
            <a:fillRect/>
          </a:stretch>
        </p:blipFill>
        <p:spPr>
          <a:xfrm>
            <a:off x="7504747" y="4810442"/>
            <a:ext cx="545465" cy="427355"/>
          </a:xfrm>
          <a:prstGeom prst="rect">
            <a:avLst/>
          </a:prstGeom>
        </p:spPr>
      </p:pic>
      <p:pic>
        <p:nvPicPr>
          <p:cNvPr id="11" name="Picture 10" descr="A yellow arrow pointing down&#10;&#10;Description automatically generated">
            <a:extLst>
              <a:ext uri="{FF2B5EF4-FFF2-40B4-BE49-F238E27FC236}">
                <a16:creationId xmlns:a16="http://schemas.microsoft.com/office/drawing/2014/main" id="{9E85AC81-951D-BA43-8077-608E5217E2FA}"/>
              </a:ext>
            </a:extLst>
          </p:cNvPr>
          <p:cNvPicPr>
            <a:picLocks noChangeAspect="1"/>
          </p:cNvPicPr>
          <p:nvPr/>
        </p:nvPicPr>
        <p:blipFill>
          <a:blip r:embed="rId5"/>
          <a:stretch>
            <a:fillRect/>
          </a:stretch>
        </p:blipFill>
        <p:spPr>
          <a:xfrm>
            <a:off x="9443720" y="357188"/>
            <a:ext cx="568960" cy="657225"/>
          </a:xfrm>
          <a:prstGeom prst="rect">
            <a:avLst/>
          </a:prstGeom>
        </p:spPr>
      </p:pic>
      <p:pic>
        <p:nvPicPr>
          <p:cNvPr id="12" name="Picture 11">
            <a:extLst>
              <a:ext uri="{FF2B5EF4-FFF2-40B4-BE49-F238E27FC236}">
                <a16:creationId xmlns:a16="http://schemas.microsoft.com/office/drawing/2014/main" id="{8DB4C04D-5602-7CE9-F266-0C682FE23F93}"/>
              </a:ext>
            </a:extLst>
          </p:cNvPr>
          <p:cNvPicPr>
            <a:picLocks noChangeAspect="1"/>
          </p:cNvPicPr>
          <p:nvPr/>
        </p:nvPicPr>
        <p:blipFill>
          <a:blip r:embed="rId6"/>
          <a:stretch>
            <a:fillRect/>
          </a:stretch>
        </p:blipFill>
        <p:spPr>
          <a:xfrm>
            <a:off x="154971" y="1838960"/>
            <a:ext cx="5532059" cy="4155440"/>
          </a:xfrm>
          <a:prstGeom prst="rect">
            <a:avLst/>
          </a:prstGeom>
        </p:spPr>
      </p:pic>
    </p:spTree>
    <p:extLst>
      <p:ext uri="{BB962C8B-B14F-4D97-AF65-F5344CB8AC3E}">
        <p14:creationId xmlns:p14="http://schemas.microsoft.com/office/powerpoint/2010/main" val="726550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C8AFD-FD6F-4316-B1B3-81F2F929926F}"/>
              </a:ext>
            </a:extLst>
          </p:cNvPr>
          <p:cNvSpPr>
            <a:spLocks noGrp="1"/>
          </p:cNvSpPr>
          <p:nvPr>
            <p:ph type="title"/>
          </p:nvPr>
        </p:nvSpPr>
        <p:spPr>
          <a:xfrm>
            <a:off x="4891339" y="3322400"/>
            <a:ext cx="6189453" cy="1325563"/>
          </a:xfrm>
        </p:spPr>
        <p:txBody>
          <a:bodyPr>
            <a:noAutofit/>
          </a:bodyPr>
          <a:lstStyle/>
          <a:p>
            <a:r>
              <a:rPr lang="en-GB" sz="6000">
                <a:solidFill>
                  <a:schemeClr val="tx1"/>
                </a:solidFill>
              </a:rPr>
              <a:t>Assessment and Reporting</a:t>
            </a:r>
          </a:p>
        </p:txBody>
      </p:sp>
    </p:spTree>
    <p:extLst>
      <p:ext uri="{BB962C8B-B14F-4D97-AF65-F5344CB8AC3E}">
        <p14:creationId xmlns:p14="http://schemas.microsoft.com/office/powerpoint/2010/main" val="3968632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D214099-063C-783D-DF28-912C33E0E4F4}"/>
              </a:ext>
            </a:extLst>
          </p:cNvPr>
          <p:cNvGraphicFramePr>
            <a:graphicFrameLocks noGrp="1"/>
          </p:cNvGraphicFramePr>
          <p:nvPr>
            <p:extLst>
              <p:ext uri="{D42A27DB-BD31-4B8C-83A1-F6EECF244321}">
                <p14:modId xmlns:p14="http://schemas.microsoft.com/office/powerpoint/2010/main" val="3435177168"/>
              </p:ext>
            </p:extLst>
          </p:nvPr>
        </p:nvGraphicFramePr>
        <p:xfrm>
          <a:off x="130968" y="1297781"/>
          <a:ext cx="8360585" cy="4943784"/>
        </p:xfrm>
        <a:graphic>
          <a:graphicData uri="http://schemas.openxmlformats.org/drawingml/2006/table">
            <a:tbl>
              <a:tblPr firstRow="1" bandRow="1">
                <a:tableStyleId>{5C22544A-7EE6-4342-B048-85BDC9FD1C3A}</a:tableStyleId>
              </a:tblPr>
              <a:tblGrid>
                <a:gridCol w="1532929">
                  <a:extLst>
                    <a:ext uri="{9D8B030D-6E8A-4147-A177-3AD203B41FA5}">
                      <a16:colId xmlns:a16="http://schemas.microsoft.com/office/drawing/2014/main" val="1519394747"/>
                    </a:ext>
                  </a:extLst>
                </a:gridCol>
                <a:gridCol w="6827656">
                  <a:extLst>
                    <a:ext uri="{9D8B030D-6E8A-4147-A177-3AD203B41FA5}">
                      <a16:colId xmlns:a16="http://schemas.microsoft.com/office/drawing/2014/main" val="1850376276"/>
                    </a:ext>
                  </a:extLst>
                </a:gridCol>
              </a:tblGrid>
              <a:tr h="592160">
                <a:tc>
                  <a:txBody>
                    <a:bodyPr/>
                    <a:lstStyle/>
                    <a:p>
                      <a:r>
                        <a:rPr lang="en-GB"/>
                        <a:t>The 5 P’s</a:t>
                      </a:r>
                    </a:p>
                  </a:txBody>
                  <a:tcPr anchor="ctr"/>
                </a:tc>
                <a:tc>
                  <a:txBody>
                    <a:bodyPr/>
                    <a:lstStyle/>
                    <a:p>
                      <a:r>
                        <a:rPr lang="en-GB"/>
                        <a:t>Meaning</a:t>
                      </a:r>
                    </a:p>
                  </a:txBody>
                  <a:tcPr anchor="ctr"/>
                </a:tc>
                <a:extLst>
                  <a:ext uri="{0D108BD9-81ED-4DB2-BD59-A6C34878D82A}">
                    <a16:rowId xmlns:a16="http://schemas.microsoft.com/office/drawing/2014/main" val="2770848095"/>
                  </a:ext>
                </a:extLst>
              </a:tr>
              <a:tr h="722146">
                <a:tc>
                  <a:txBody>
                    <a:bodyPr/>
                    <a:lstStyle/>
                    <a:p>
                      <a:r>
                        <a:rPr lang="en-GB"/>
                        <a:t>Prepared</a:t>
                      </a:r>
                    </a:p>
                  </a:txBody>
                  <a:tcPr anchor="ctr"/>
                </a:tc>
                <a:tc>
                  <a:txBody>
                    <a:bodyPr/>
                    <a:lstStyle/>
                    <a:p>
                      <a:r>
                        <a:rPr lang="en-GB"/>
                        <a:t>I bring the correct equipment to lessons</a:t>
                      </a:r>
                    </a:p>
                    <a:p>
                      <a:r>
                        <a:rPr lang="en-GB"/>
                        <a:t>I complete my homework on time</a:t>
                      </a:r>
                    </a:p>
                  </a:txBody>
                  <a:tcPr anchor="ctr"/>
                </a:tc>
                <a:extLst>
                  <a:ext uri="{0D108BD9-81ED-4DB2-BD59-A6C34878D82A}">
                    <a16:rowId xmlns:a16="http://schemas.microsoft.com/office/drawing/2014/main" val="2459526688"/>
                  </a:ext>
                </a:extLst>
              </a:tr>
              <a:tr h="722146">
                <a:tc>
                  <a:txBody>
                    <a:bodyPr/>
                    <a:lstStyle/>
                    <a:p>
                      <a:r>
                        <a:rPr lang="en-GB"/>
                        <a:t>Punctual</a:t>
                      </a:r>
                    </a:p>
                  </a:txBody>
                  <a:tcPr anchor="ctr"/>
                </a:tc>
                <a:tc>
                  <a:txBody>
                    <a:bodyPr/>
                    <a:lstStyle/>
                    <a:p>
                      <a:r>
                        <a:rPr lang="en-GB"/>
                        <a:t>I arrive on time to my lessons</a:t>
                      </a:r>
                    </a:p>
                  </a:txBody>
                  <a:tcPr anchor="ctr"/>
                </a:tc>
                <a:extLst>
                  <a:ext uri="{0D108BD9-81ED-4DB2-BD59-A6C34878D82A}">
                    <a16:rowId xmlns:a16="http://schemas.microsoft.com/office/drawing/2014/main" val="4084810344"/>
                  </a:ext>
                </a:extLst>
              </a:tr>
              <a:tr h="722146">
                <a:tc>
                  <a:txBody>
                    <a:bodyPr/>
                    <a:lstStyle/>
                    <a:p>
                      <a:r>
                        <a:rPr lang="en-GB"/>
                        <a:t>Pay Attention</a:t>
                      </a:r>
                    </a:p>
                  </a:txBody>
                  <a:tcPr anchor="ctr"/>
                </a:tc>
                <a:tc>
                  <a:txBody>
                    <a:bodyPr/>
                    <a:lstStyle/>
                    <a:p>
                      <a:r>
                        <a:rPr lang="en-GB"/>
                        <a:t>I am attentive to the teacher and my peers’ contributions in class</a:t>
                      </a:r>
                    </a:p>
                    <a:p>
                      <a:r>
                        <a:rPr lang="en-GB"/>
                        <a:t>I am focused in lessons showing determination to challenge myself </a:t>
                      </a:r>
                    </a:p>
                  </a:txBody>
                  <a:tcPr anchor="ctr"/>
                </a:tc>
                <a:extLst>
                  <a:ext uri="{0D108BD9-81ED-4DB2-BD59-A6C34878D82A}">
                    <a16:rowId xmlns:a16="http://schemas.microsoft.com/office/drawing/2014/main" val="4072904063"/>
                  </a:ext>
                </a:extLst>
              </a:tr>
              <a:tr h="1386522">
                <a:tc>
                  <a:txBody>
                    <a:bodyPr/>
                    <a:lstStyle/>
                    <a:p>
                      <a:r>
                        <a:rPr lang="en-GB"/>
                        <a:t>Participate</a:t>
                      </a:r>
                    </a:p>
                  </a:txBody>
                  <a:tcPr anchor="ctr"/>
                </a:tc>
                <a:tc>
                  <a:txBody>
                    <a:bodyPr/>
                    <a:lstStyle/>
                    <a:p>
                      <a:r>
                        <a:rPr lang="en-GB"/>
                        <a:t>I make positive verbal contributions in class</a:t>
                      </a:r>
                    </a:p>
                    <a:p>
                      <a:r>
                        <a:rPr lang="en-GB"/>
                        <a:t>I participate with enthusiasm in both group and independent tasks</a:t>
                      </a:r>
                    </a:p>
                    <a:p>
                      <a:r>
                        <a:rPr lang="en-GB"/>
                        <a:t>I reflect and act upon feedback</a:t>
                      </a:r>
                    </a:p>
                    <a:p>
                      <a:r>
                        <a:rPr lang="en-GB"/>
                        <a:t>I complete the work set to a good standard seeking help when needed</a:t>
                      </a:r>
                    </a:p>
                  </a:txBody>
                  <a:tcPr anchor="ctr"/>
                </a:tc>
                <a:extLst>
                  <a:ext uri="{0D108BD9-81ED-4DB2-BD59-A6C34878D82A}">
                    <a16:rowId xmlns:a16="http://schemas.microsoft.com/office/drawing/2014/main" val="290829718"/>
                  </a:ext>
                </a:extLst>
              </a:tr>
              <a:tr h="722146">
                <a:tc>
                  <a:txBody>
                    <a:bodyPr/>
                    <a:lstStyle/>
                    <a:p>
                      <a:r>
                        <a:rPr lang="en-GB"/>
                        <a:t>Pride</a:t>
                      </a:r>
                    </a:p>
                  </a:txBody>
                  <a:tcPr anchor="ctr"/>
                </a:tc>
                <a:tc>
                  <a:txBody>
                    <a:bodyPr/>
                    <a:lstStyle/>
                    <a:p>
                      <a:r>
                        <a:rPr lang="en-GB"/>
                        <a:t>I take care with the presentation of my work and books</a:t>
                      </a:r>
                    </a:p>
                  </a:txBody>
                  <a:tcPr anchor="ctr"/>
                </a:tc>
                <a:extLst>
                  <a:ext uri="{0D108BD9-81ED-4DB2-BD59-A6C34878D82A}">
                    <a16:rowId xmlns:a16="http://schemas.microsoft.com/office/drawing/2014/main" val="699727071"/>
                  </a:ext>
                </a:extLst>
              </a:tr>
            </a:tbl>
          </a:graphicData>
        </a:graphic>
      </p:graphicFrame>
      <p:sp>
        <p:nvSpPr>
          <p:cNvPr id="5" name="Title 2">
            <a:extLst>
              <a:ext uri="{FF2B5EF4-FFF2-40B4-BE49-F238E27FC236}">
                <a16:creationId xmlns:a16="http://schemas.microsoft.com/office/drawing/2014/main" id="{22364E8F-014F-2B34-E259-FF58CE16C943}"/>
              </a:ext>
            </a:extLst>
          </p:cNvPr>
          <p:cNvSpPr txBox="1">
            <a:spLocks/>
          </p:cNvSpPr>
          <p:nvPr/>
        </p:nvSpPr>
        <p:spPr>
          <a:xfrm>
            <a:off x="1243553" y="515957"/>
            <a:ext cx="10515600" cy="1325563"/>
          </a:xfrm>
          <a:prstGeom prst="rect">
            <a:avLst/>
          </a:prstGeom>
        </p:spPr>
        <p:txBody>
          <a:bodyPr lIns="91440" tIns="45720" rIns="91440" bIns="45720" anchor="t"/>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Attitude to Learning – 5Ps</a:t>
            </a:r>
          </a:p>
        </p:txBody>
      </p:sp>
      <p:pic>
        <p:nvPicPr>
          <p:cNvPr id="6" name="B29D88F3-6AD6-4EDF-9710-2E5C4E930DA7">
            <a:extLst>
              <a:ext uri="{FF2B5EF4-FFF2-40B4-BE49-F238E27FC236}">
                <a16:creationId xmlns:a16="http://schemas.microsoft.com/office/drawing/2014/main" id="{977BFCAE-97F1-CAC2-A2F2-E3383176C1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2308" y="990237"/>
            <a:ext cx="3497948" cy="5013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5485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B80215-0E5B-7474-587D-B18191CD9D7D}"/>
              </a:ext>
            </a:extLst>
          </p:cNvPr>
          <p:cNvSpPr txBox="1">
            <a:spLocks/>
          </p:cNvSpPr>
          <p:nvPr/>
        </p:nvSpPr>
        <p:spPr>
          <a:xfrm>
            <a:off x="323044" y="1596788"/>
            <a:ext cx="11234218" cy="4716463"/>
          </a:xfrm>
          <a:prstGeom prst="rect">
            <a:avLst/>
          </a:prstGeom>
        </p:spPr>
        <p:txBody>
          <a:bodyPr vert="horz" lIns="91440" tIns="45720" rIns="91440" bIns="45720" rtlCol="0" anchor="t">
            <a:no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a:solidFill>
                  <a:schemeClr val="tx1"/>
                </a:solidFill>
              </a:rPr>
              <a:t>At each Progress Report point, the teacher will report:</a:t>
            </a:r>
          </a:p>
          <a:p>
            <a:pPr algn="l"/>
            <a:endParaRPr lang="en-GB" sz="2600">
              <a:solidFill>
                <a:schemeClr val="tx1"/>
              </a:solidFill>
              <a:cs typeface="Calibri"/>
            </a:endParaRPr>
          </a:p>
          <a:p>
            <a:pPr lvl="1"/>
            <a:r>
              <a:rPr lang="en-GB" sz="2600"/>
              <a:t>Homework – Percentage</a:t>
            </a:r>
            <a:endParaRPr lang="en-GB" sz="2600">
              <a:cs typeface="Calibri"/>
            </a:endParaRPr>
          </a:p>
          <a:p>
            <a:pPr lvl="1"/>
            <a:r>
              <a:rPr lang="en-GB" sz="2600"/>
              <a:t>Behaviour – the number of C points</a:t>
            </a:r>
            <a:endParaRPr lang="en-GB" sz="2600">
              <a:cs typeface="Calibri"/>
            </a:endParaRPr>
          </a:p>
          <a:p>
            <a:pPr lvl="1"/>
            <a:r>
              <a:rPr lang="en-GB" sz="2600"/>
              <a:t>Attitude to Learning (5-1 scale)</a:t>
            </a:r>
          </a:p>
          <a:p>
            <a:pPr lvl="1"/>
            <a:r>
              <a:rPr lang="en-GB" sz="2600"/>
              <a:t>Achievement points </a:t>
            </a:r>
          </a:p>
          <a:p>
            <a:pPr marL="457200" lvl="1" indent="0">
              <a:buFont typeface="Arial" panose="020B0604020202020204" pitchFamily="34" charset="0"/>
              <a:buNone/>
            </a:pPr>
            <a:endParaRPr lang="en-GB" sz="2600">
              <a:cs typeface="Calibri"/>
            </a:endParaRPr>
          </a:p>
          <a:p>
            <a:pPr algn="l"/>
            <a:r>
              <a:rPr lang="en-GB">
                <a:solidFill>
                  <a:schemeClr val="tx1"/>
                </a:solidFill>
              </a:rPr>
              <a:t>You will also receive attendance and punctuality data.</a:t>
            </a:r>
          </a:p>
          <a:p>
            <a:pPr algn="l"/>
            <a:r>
              <a:rPr lang="en-GB">
                <a:solidFill>
                  <a:schemeClr val="tx1"/>
                </a:solidFill>
                <a:cs typeface="Calibri"/>
              </a:rPr>
              <a:t>The teacher will also report a CLG (current learning grade) based on ‘Mastery Statements’ </a:t>
            </a:r>
            <a:endParaRPr lang="en-GB" sz="2400">
              <a:solidFill>
                <a:schemeClr val="tx1"/>
              </a:solidFill>
            </a:endParaRPr>
          </a:p>
        </p:txBody>
      </p:sp>
      <p:sp>
        <p:nvSpPr>
          <p:cNvPr id="4" name="Title 2">
            <a:extLst>
              <a:ext uri="{FF2B5EF4-FFF2-40B4-BE49-F238E27FC236}">
                <a16:creationId xmlns:a16="http://schemas.microsoft.com/office/drawing/2014/main" id="{8023A581-33C3-DB87-BB8B-ACA3DBDE22E4}"/>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Progress Reports</a:t>
            </a:r>
          </a:p>
        </p:txBody>
      </p:sp>
      <p:sp>
        <p:nvSpPr>
          <p:cNvPr id="6" name="Rectangle: Rounded Corners 5">
            <a:extLst>
              <a:ext uri="{FF2B5EF4-FFF2-40B4-BE49-F238E27FC236}">
                <a16:creationId xmlns:a16="http://schemas.microsoft.com/office/drawing/2014/main" id="{E5CC3C3F-9468-D3BF-107C-82CB4ADC7995}"/>
              </a:ext>
            </a:extLst>
          </p:cNvPr>
          <p:cNvSpPr/>
          <p:nvPr/>
        </p:nvSpPr>
        <p:spPr>
          <a:xfrm>
            <a:off x="7654565" y="2604154"/>
            <a:ext cx="3421930" cy="1649691"/>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indent="0" algn="just">
              <a:buNone/>
            </a:pPr>
            <a:endParaRPr lang="en-GB"/>
          </a:p>
          <a:p>
            <a:pPr marL="0" indent="0" algn="just">
              <a:buNone/>
            </a:pPr>
            <a:r>
              <a:rPr lang="en-GB"/>
              <a:t>5. Exceptional </a:t>
            </a:r>
          </a:p>
          <a:p>
            <a:pPr marL="0" indent="0" algn="just">
              <a:buNone/>
            </a:pPr>
            <a:r>
              <a:rPr lang="en-GB"/>
              <a:t>4. Very good</a:t>
            </a:r>
          </a:p>
          <a:p>
            <a:pPr marL="0" indent="0" algn="just">
              <a:buNone/>
            </a:pPr>
            <a:r>
              <a:rPr lang="en-GB"/>
              <a:t>3. Good</a:t>
            </a:r>
          </a:p>
          <a:p>
            <a:pPr marL="0" indent="0" algn="just">
              <a:buNone/>
            </a:pPr>
            <a:r>
              <a:rPr lang="en-GB"/>
              <a:t>2. Room for improvement</a:t>
            </a:r>
          </a:p>
          <a:p>
            <a:pPr marL="0" indent="0" algn="just">
              <a:buNone/>
            </a:pPr>
            <a:r>
              <a:rPr lang="en-GB"/>
              <a:t>1. Cause for concern</a:t>
            </a:r>
          </a:p>
          <a:p>
            <a:pPr algn="ctr"/>
            <a:endParaRPr lang="en-GB"/>
          </a:p>
        </p:txBody>
      </p:sp>
    </p:spTree>
    <p:extLst>
      <p:ext uri="{BB962C8B-B14F-4D97-AF65-F5344CB8AC3E}">
        <p14:creationId xmlns:p14="http://schemas.microsoft.com/office/powerpoint/2010/main" val="525994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7CD6FA-A56F-9547-6A24-C7CDDE56C4B3}"/>
              </a:ext>
            </a:extLst>
          </p:cNvPr>
          <p:cNvSpPr txBox="1">
            <a:spLocks/>
          </p:cNvSpPr>
          <p:nvPr/>
        </p:nvSpPr>
        <p:spPr>
          <a:xfrm>
            <a:off x="216816" y="1417638"/>
            <a:ext cx="11542337" cy="1325563"/>
          </a:xfrm>
          <a:prstGeom prst="rect">
            <a:avLst/>
          </a:prstGeom>
        </p:spPr>
        <p:txBody>
          <a:bodyPr vert="horz" lIns="91440" tIns="45720" rIns="91440" bIns="45720" rtlCol="0" anchor="t">
            <a:normAutofit fontScale="92500" lnSpcReduction="1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sz="2400">
                <a:solidFill>
                  <a:schemeClr val="tx1"/>
                </a:solidFill>
                <a:cs typeface="Calibri"/>
              </a:rPr>
              <a:t>Each subject area has written statements for each subject indicating what students should know and have mastered by each reporting point (available on our website</a:t>
            </a:r>
          </a:p>
          <a:p>
            <a:pPr algn="l"/>
            <a:r>
              <a:rPr lang="en-GB" sz="2400">
                <a:solidFill>
                  <a:schemeClr val="tx1"/>
                </a:solidFill>
                <a:cs typeface="Calibri"/>
              </a:rPr>
              <a:t>Progress reports will provide a descriptor indicating how well students are achieving in line with these statements. There are four categories:</a:t>
            </a:r>
          </a:p>
        </p:txBody>
      </p:sp>
      <p:pic>
        <p:nvPicPr>
          <p:cNvPr id="4" name="Picture 3">
            <a:extLst>
              <a:ext uri="{FF2B5EF4-FFF2-40B4-BE49-F238E27FC236}">
                <a16:creationId xmlns:a16="http://schemas.microsoft.com/office/drawing/2014/main" id="{B50D6A7F-74BD-F35E-82A4-AEDC7CFFD500}"/>
              </a:ext>
            </a:extLst>
          </p:cNvPr>
          <p:cNvPicPr>
            <a:picLocks noChangeAspect="1"/>
          </p:cNvPicPr>
          <p:nvPr/>
        </p:nvPicPr>
        <p:blipFill>
          <a:blip r:embed="rId3"/>
          <a:stretch>
            <a:fillRect/>
          </a:stretch>
        </p:blipFill>
        <p:spPr>
          <a:xfrm>
            <a:off x="2612796" y="2916463"/>
            <a:ext cx="6966408" cy="3941537"/>
          </a:xfrm>
          <a:prstGeom prst="rect">
            <a:avLst/>
          </a:prstGeom>
        </p:spPr>
      </p:pic>
      <p:sp>
        <p:nvSpPr>
          <p:cNvPr id="5" name="Title 2">
            <a:extLst>
              <a:ext uri="{FF2B5EF4-FFF2-40B4-BE49-F238E27FC236}">
                <a16:creationId xmlns:a16="http://schemas.microsoft.com/office/drawing/2014/main" id="{3BDBAC86-46E2-B29F-DB0F-CD1CF1816A38}"/>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Assessment - Mastery</a:t>
            </a:r>
          </a:p>
        </p:txBody>
      </p:sp>
    </p:spTree>
    <p:extLst>
      <p:ext uri="{BB962C8B-B14F-4D97-AF65-F5344CB8AC3E}">
        <p14:creationId xmlns:p14="http://schemas.microsoft.com/office/powerpoint/2010/main" val="1123674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023A581-33C3-DB87-BB8B-ACA3DBDE22E4}"/>
              </a:ext>
            </a:extLst>
          </p:cNvPr>
          <p:cNvSpPr txBox="1">
            <a:spLocks/>
          </p:cNvSpPr>
          <p:nvPr/>
        </p:nvSpPr>
        <p:spPr>
          <a:xfrm>
            <a:off x="1243553" y="515957"/>
            <a:ext cx="10515600" cy="1325563"/>
          </a:xfrm>
          <a:prstGeom prst="rect">
            <a:avLst/>
          </a:prstGeom>
        </p:spPr>
        <p:txBody>
          <a:bodyPr lIns="91440" tIns="45720" rIns="91440" bIns="45720" anchor="t"/>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What it looks like</a:t>
            </a:r>
          </a:p>
        </p:txBody>
      </p:sp>
      <p:pic>
        <p:nvPicPr>
          <p:cNvPr id="3" name="Picture 2">
            <a:extLst>
              <a:ext uri="{FF2B5EF4-FFF2-40B4-BE49-F238E27FC236}">
                <a16:creationId xmlns:a16="http://schemas.microsoft.com/office/drawing/2014/main" id="{9F3D13D2-892D-58E2-9E3E-64663EB6E3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1206500"/>
            <a:ext cx="11404600" cy="4953000"/>
          </a:xfrm>
          <a:prstGeom prst="rect">
            <a:avLst/>
          </a:prstGeom>
        </p:spPr>
      </p:pic>
    </p:spTree>
    <p:extLst>
      <p:ext uri="{BB962C8B-B14F-4D97-AF65-F5344CB8AC3E}">
        <p14:creationId xmlns:p14="http://schemas.microsoft.com/office/powerpoint/2010/main" val="1547067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50C6DB-F30E-29DE-B33C-2A4158D18207}"/>
              </a:ext>
            </a:extLst>
          </p:cNvPr>
          <p:cNvSpPr txBox="1">
            <a:spLocks/>
          </p:cNvSpPr>
          <p:nvPr/>
        </p:nvSpPr>
        <p:spPr>
          <a:xfrm>
            <a:off x="614574" y="2400384"/>
            <a:ext cx="11144579" cy="4457616"/>
          </a:xfrm>
          <a:prstGeom prst="rect">
            <a:avLst/>
          </a:prstGeom>
        </p:spPr>
        <p:txBody>
          <a:bodyPr vert="horz" lIns="91440" tIns="45720" rIns="91440" bIns="45720" rtlCol="0" anchor="t">
            <a:no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buFont typeface="Arial" panose="020B0604020202020204" pitchFamily="34" charset="0"/>
              <a:buChar char="•"/>
            </a:pPr>
            <a:r>
              <a:rPr lang="en-GB">
                <a:solidFill>
                  <a:schemeClr val="tx1"/>
                </a:solidFill>
              </a:rPr>
              <a:t>Students will also complete end of year assessments each year to help gauge the progress within each subject overall</a:t>
            </a:r>
            <a:endParaRPr lang="en-US">
              <a:solidFill>
                <a:schemeClr val="tx1"/>
              </a:solidFill>
              <a:cs typeface="Calibri" panose="020F0502020204030204"/>
            </a:endParaRPr>
          </a:p>
          <a:p>
            <a:pPr marL="457200" indent="-457200" algn="l">
              <a:buFont typeface="Arial" panose="020B0604020202020204" pitchFamily="34" charset="0"/>
              <a:buChar char="•"/>
            </a:pPr>
            <a:r>
              <a:rPr lang="en-GB">
                <a:solidFill>
                  <a:schemeClr val="tx1"/>
                </a:solidFill>
                <a:cs typeface="Calibri"/>
              </a:rPr>
              <a:t>To be completed between 11</a:t>
            </a:r>
            <a:r>
              <a:rPr lang="en-GB" baseline="30000">
                <a:solidFill>
                  <a:schemeClr val="tx1"/>
                </a:solidFill>
                <a:cs typeface="Calibri"/>
              </a:rPr>
              <a:t>th</a:t>
            </a:r>
            <a:r>
              <a:rPr lang="en-GB">
                <a:solidFill>
                  <a:schemeClr val="tx1"/>
                </a:solidFill>
                <a:cs typeface="Calibri"/>
              </a:rPr>
              <a:t>-17</a:t>
            </a:r>
            <a:r>
              <a:rPr lang="en-GB" baseline="30000">
                <a:solidFill>
                  <a:schemeClr val="tx1"/>
                </a:solidFill>
                <a:cs typeface="Calibri"/>
              </a:rPr>
              <a:t>th</a:t>
            </a:r>
            <a:r>
              <a:rPr lang="en-GB">
                <a:solidFill>
                  <a:schemeClr val="tx1"/>
                </a:solidFill>
                <a:cs typeface="Calibri"/>
              </a:rPr>
              <a:t> May</a:t>
            </a:r>
          </a:p>
          <a:p>
            <a:pPr marL="457200" indent="-457200" algn="l">
              <a:buFont typeface="Arial" panose="020B0604020202020204" pitchFamily="34" charset="0"/>
              <a:buChar char="•"/>
            </a:pPr>
            <a:r>
              <a:rPr lang="en-GB">
                <a:solidFill>
                  <a:schemeClr val="tx1"/>
                </a:solidFill>
                <a:cs typeface="Calibri"/>
              </a:rPr>
              <a:t>Students will complete these in classrooms in years 7 and 8</a:t>
            </a:r>
          </a:p>
          <a:p>
            <a:pPr marL="457200" indent="-457200" algn="l">
              <a:buFont typeface="Arial" panose="020B0604020202020204" pitchFamily="34" charset="0"/>
              <a:buChar char="•"/>
            </a:pPr>
            <a:r>
              <a:rPr lang="en-GB">
                <a:solidFill>
                  <a:schemeClr val="tx1"/>
                </a:solidFill>
                <a:cs typeface="Calibri"/>
              </a:rPr>
              <a:t>Can expect to complete every year in the lead up to GCSEs</a:t>
            </a:r>
          </a:p>
          <a:p>
            <a:pPr algn="l"/>
            <a:endParaRPr lang="en-GB">
              <a:solidFill>
                <a:schemeClr val="tx1"/>
              </a:solidFill>
              <a:cs typeface="Calibri"/>
            </a:endParaRPr>
          </a:p>
          <a:p>
            <a:pPr algn="l"/>
            <a:endParaRPr lang="en-GB" sz="2400">
              <a:solidFill>
                <a:schemeClr val="tx1"/>
              </a:solidFill>
              <a:cs typeface="Calibri" panose="020F0502020204030204"/>
            </a:endParaRPr>
          </a:p>
        </p:txBody>
      </p:sp>
      <p:sp>
        <p:nvSpPr>
          <p:cNvPr id="4" name="Title 2">
            <a:extLst>
              <a:ext uri="{FF2B5EF4-FFF2-40B4-BE49-F238E27FC236}">
                <a16:creationId xmlns:a16="http://schemas.microsoft.com/office/drawing/2014/main" id="{8347F5FF-6B01-87B8-503B-280D260BE95C}"/>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End of Year Assessments</a:t>
            </a:r>
          </a:p>
        </p:txBody>
      </p:sp>
    </p:spTree>
    <p:extLst>
      <p:ext uri="{BB962C8B-B14F-4D97-AF65-F5344CB8AC3E}">
        <p14:creationId xmlns:p14="http://schemas.microsoft.com/office/powerpoint/2010/main" val="484606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8BD230B9-85D4-609A-B2FA-D623083648CF}"/>
              </a:ext>
            </a:extLst>
          </p:cNvPr>
          <p:cNvSpPr txBox="1">
            <a:spLocks/>
          </p:cNvSpPr>
          <p:nvPr/>
        </p:nvSpPr>
        <p:spPr>
          <a:xfrm>
            <a:off x="970961" y="1822311"/>
            <a:ext cx="10162095" cy="4904959"/>
          </a:xfrm>
          <a:prstGeom prst="rect">
            <a:avLst/>
          </a:prstGeom>
        </p:spPr>
        <p:txBody>
          <a:bodyPr vert="horz" lIns="91440" tIns="45720" rIns="91440" bIns="45720" rtlCol="0" anchor="t">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a:solidFill>
                  <a:schemeClr val="tx1"/>
                </a:solidFill>
              </a:rPr>
              <a:t>“What can we do to support at home?”</a:t>
            </a:r>
          </a:p>
          <a:p>
            <a:pPr algn="l"/>
            <a:endParaRPr lang="en-GB" sz="1050">
              <a:solidFill>
                <a:schemeClr val="tx1"/>
              </a:solidFill>
            </a:endParaRPr>
          </a:p>
          <a:p>
            <a:pPr marL="457200" indent="-457200" algn="l">
              <a:buFont typeface="Arial" panose="020B0604020202020204" pitchFamily="34" charset="0"/>
              <a:buChar char="•"/>
            </a:pPr>
            <a:r>
              <a:rPr lang="en-GB">
                <a:solidFill>
                  <a:schemeClr val="tx1"/>
                </a:solidFill>
              </a:rPr>
              <a:t>Reinforcing good routines</a:t>
            </a:r>
            <a:endParaRPr lang="en-GB">
              <a:solidFill>
                <a:schemeClr val="tx1"/>
              </a:solidFill>
              <a:cs typeface="Calibri"/>
            </a:endParaRPr>
          </a:p>
          <a:p>
            <a:pPr marL="457200" indent="-457200" algn="l">
              <a:buFont typeface="Arial" panose="020B0604020202020204" pitchFamily="34" charset="0"/>
              <a:buChar char="•"/>
            </a:pPr>
            <a:r>
              <a:rPr lang="en-GB">
                <a:solidFill>
                  <a:schemeClr val="tx1"/>
                </a:solidFill>
              </a:rPr>
              <a:t>Attending our tutor and subject consultation evenings </a:t>
            </a:r>
          </a:p>
          <a:p>
            <a:pPr marL="457200" indent="-457200" algn="l">
              <a:buFont typeface="Arial" panose="020B0604020202020204" pitchFamily="34" charset="0"/>
              <a:buChar char="•"/>
            </a:pPr>
            <a:r>
              <a:rPr lang="en-GB">
                <a:solidFill>
                  <a:schemeClr val="tx1"/>
                </a:solidFill>
              </a:rPr>
              <a:t>Helping Year 7 prepare for their end-of-year assessments </a:t>
            </a:r>
            <a:endParaRPr lang="en-GB">
              <a:solidFill>
                <a:schemeClr val="tx1"/>
              </a:solidFill>
              <a:cs typeface="Calibri"/>
            </a:endParaRPr>
          </a:p>
          <a:p>
            <a:pPr marL="457200" indent="-457200" algn="l">
              <a:buFont typeface="Arial" panose="020B0604020202020204" pitchFamily="34" charset="0"/>
              <a:buChar char="•"/>
            </a:pPr>
            <a:r>
              <a:rPr lang="en-GB">
                <a:solidFill>
                  <a:schemeClr val="tx1"/>
                </a:solidFill>
              </a:rPr>
              <a:t>Support students with the core subjects of Maths and English</a:t>
            </a:r>
            <a:endParaRPr lang="en-GB">
              <a:solidFill>
                <a:schemeClr val="tx1"/>
              </a:solidFill>
              <a:cs typeface="Calibri" panose="020F0502020204030204"/>
            </a:endParaRPr>
          </a:p>
          <a:p>
            <a:pPr marL="457200" indent="-457200" algn="l">
              <a:buFont typeface="Arial" panose="020B0604020202020204" pitchFamily="34" charset="0"/>
              <a:buChar char="•"/>
            </a:pPr>
            <a:r>
              <a:rPr lang="en-GB">
                <a:solidFill>
                  <a:schemeClr val="tx1"/>
                </a:solidFill>
              </a:rPr>
              <a:t>Schemes of Learning can be found on our website under Education-Faculties </a:t>
            </a:r>
          </a:p>
          <a:p>
            <a:pPr marL="457200" indent="-457200" algn="l">
              <a:buFont typeface="Arial" panose="020B0604020202020204" pitchFamily="34" charset="0"/>
              <a:buChar char="•"/>
            </a:pPr>
            <a:r>
              <a:rPr lang="en-GB">
                <a:solidFill>
                  <a:schemeClr val="tx1"/>
                </a:solidFill>
                <a:cs typeface="Calibri" panose="020F0502020204030204"/>
              </a:rPr>
              <a:t>Encourage extra-curricular clubs</a:t>
            </a:r>
          </a:p>
        </p:txBody>
      </p:sp>
      <p:sp>
        <p:nvSpPr>
          <p:cNvPr id="5" name="Title 2">
            <a:extLst>
              <a:ext uri="{FF2B5EF4-FFF2-40B4-BE49-F238E27FC236}">
                <a16:creationId xmlns:a16="http://schemas.microsoft.com/office/drawing/2014/main" id="{30E6BA8D-4DFD-68B0-88A0-DEED59946392}"/>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How to support at home</a:t>
            </a:r>
          </a:p>
        </p:txBody>
      </p:sp>
    </p:spTree>
    <p:extLst>
      <p:ext uri="{BB962C8B-B14F-4D97-AF65-F5344CB8AC3E}">
        <p14:creationId xmlns:p14="http://schemas.microsoft.com/office/powerpoint/2010/main" val="31282893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CA883-2931-4ABB-9EB5-985F5BD33141}"/>
              </a:ext>
            </a:extLst>
          </p:cNvPr>
          <p:cNvSpPr txBox="1">
            <a:spLocks/>
          </p:cNvSpPr>
          <p:nvPr/>
        </p:nvSpPr>
        <p:spPr>
          <a:xfrm>
            <a:off x="1130400" y="52282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Key Dates</a:t>
            </a:r>
          </a:p>
        </p:txBody>
      </p:sp>
      <p:graphicFrame>
        <p:nvGraphicFramePr>
          <p:cNvPr id="3" name="Table 4">
            <a:extLst>
              <a:ext uri="{FF2B5EF4-FFF2-40B4-BE49-F238E27FC236}">
                <a16:creationId xmlns:a16="http://schemas.microsoft.com/office/drawing/2014/main" id="{FB63CFC6-879A-02FA-F02C-CA5C2C17C39A}"/>
              </a:ext>
            </a:extLst>
          </p:cNvPr>
          <p:cNvGraphicFramePr>
            <a:graphicFrameLocks/>
          </p:cNvGraphicFramePr>
          <p:nvPr>
            <p:extLst>
              <p:ext uri="{D42A27DB-BD31-4B8C-83A1-F6EECF244321}">
                <p14:modId xmlns:p14="http://schemas.microsoft.com/office/powerpoint/2010/main" val="3609258255"/>
              </p:ext>
            </p:extLst>
          </p:nvPr>
        </p:nvGraphicFramePr>
        <p:xfrm>
          <a:off x="3914991" y="89992"/>
          <a:ext cx="8156948" cy="5946930"/>
        </p:xfrm>
        <a:graphic>
          <a:graphicData uri="http://schemas.openxmlformats.org/drawingml/2006/table">
            <a:tbl>
              <a:tblPr firstRow="1" bandRow="1">
                <a:tableStyleId>{5C22544A-7EE6-4342-B048-85BDC9FD1C3A}</a:tableStyleId>
              </a:tblPr>
              <a:tblGrid>
                <a:gridCol w="1785047">
                  <a:extLst>
                    <a:ext uri="{9D8B030D-6E8A-4147-A177-3AD203B41FA5}">
                      <a16:colId xmlns:a16="http://schemas.microsoft.com/office/drawing/2014/main" val="2977179757"/>
                    </a:ext>
                  </a:extLst>
                </a:gridCol>
                <a:gridCol w="6371901">
                  <a:extLst>
                    <a:ext uri="{9D8B030D-6E8A-4147-A177-3AD203B41FA5}">
                      <a16:colId xmlns:a16="http://schemas.microsoft.com/office/drawing/2014/main" val="560909045"/>
                    </a:ext>
                  </a:extLst>
                </a:gridCol>
              </a:tblGrid>
              <a:tr h="386953">
                <a:tc>
                  <a:txBody>
                    <a:bodyPr/>
                    <a:lstStyle/>
                    <a:p>
                      <a:r>
                        <a:rPr lang="en-GB" sz="2000"/>
                        <a:t>Date</a:t>
                      </a:r>
                    </a:p>
                  </a:txBody>
                  <a:tcPr/>
                </a:tc>
                <a:tc>
                  <a:txBody>
                    <a:bodyPr/>
                    <a:lstStyle/>
                    <a:p>
                      <a:r>
                        <a:rPr lang="en-GB" sz="2000"/>
                        <a:t>Event</a:t>
                      </a:r>
                    </a:p>
                  </a:txBody>
                  <a:tcPr/>
                </a:tc>
                <a:extLst>
                  <a:ext uri="{0D108BD9-81ED-4DB2-BD59-A6C34878D82A}">
                    <a16:rowId xmlns:a16="http://schemas.microsoft.com/office/drawing/2014/main" val="1149597951"/>
                  </a:ext>
                </a:extLst>
              </a:tr>
              <a:tr h="325877">
                <a:tc>
                  <a:txBody>
                    <a:bodyPr/>
                    <a:lstStyle/>
                    <a:p>
                      <a:r>
                        <a:rPr lang="en-GB" sz="1800"/>
                        <a:t>11/09/25</a:t>
                      </a:r>
                    </a:p>
                  </a:txBody>
                  <a:tcPr/>
                </a:tc>
                <a:tc>
                  <a:txBody>
                    <a:bodyPr/>
                    <a:lstStyle/>
                    <a:p>
                      <a:r>
                        <a:rPr lang="en-GB" sz="1800"/>
                        <a:t>School Photos</a:t>
                      </a:r>
                    </a:p>
                  </a:txBody>
                  <a:tcPr/>
                </a:tc>
                <a:extLst>
                  <a:ext uri="{0D108BD9-81ED-4DB2-BD59-A6C34878D82A}">
                    <a16:rowId xmlns:a16="http://schemas.microsoft.com/office/drawing/2014/main" val="2988102821"/>
                  </a:ext>
                </a:extLst>
              </a:tr>
              <a:tr h="410986">
                <a:tc>
                  <a:txBody>
                    <a:bodyPr/>
                    <a:lstStyle/>
                    <a:p>
                      <a:r>
                        <a:rPr lang="en-GB" sz="1800"/>
                        <a:t>01/10/25</a:t>
                      </a:r>
                    </a:p>
                  </a:txBody>
                  <a:tcPr/>
                </a:tc>
                <a:tc>
                  <a:txBody>
                    <a:bodyPr/>
                    <a:lstStyle/>
                    <a:p>
                      <a:r>
                        <a:rPr lang="en-GB" sz="1800"/>
                        <a:t>13:30-17:30 Tutor Consultation (Early finish for students 12:40)</a:t>
                      </a:r>
                    </a:p>
                  </a:txBody>
                  <a:tcPr/>
                </a:tc>
                <a:extLst>
                  <a:ext uri="{0D108BD9-81ED-4DB2-BD59-A6C34878D82A}">
                    <a16:rowId xmlns:a16="http://schemas.microsoft.com/office/drawing/2014/main" val="2318336024"/>
                  </a:ext>
                </a:extLst>
              </a:tr>
              <a:tr h="325877">
                <a:tc>
                  <a:txBody>
                    <a:bodyPr/>
                    <a:lstStyle/>
                    <a:p>
                      <a:r>
                        <a:rPr lang="en-GB" sz="1800"/>
                        <a:t>21/10/25</a:t>
                      </a:r>
                    </a:p>
                  </a:txBody>
                  <a:tcPr/>
                </a:tc>
                <a:tc>
                  <a:txBody>
                    <a:bodyPr/>
                    <a:lstStyle/>
                    <a:p>
                      <a:r>
                        <a:rPr lang="en-GB" sz="1800"/>
                        <a:t>Enrichment Day</a:t>
                      </a:r>
                    </a:p>
                  </a:txBody>
                  <a:tcPr/>
                </a:tc>
                <a:extLst>
                  <a:ext uri="{0D108BD9-81ED-4DB2-BD59-A6C34878D82A}">
                    <a16:rowId xmlns:a16="http://schemas.microsoft.com/office/drawing/2014/main" val="476578376"/>
                  </a:ext>
                </a:extLst>
              </a:tr>
              <a:tr h="325876">
                <a:tc>
                  <a:txBody>
                    <a:bodyPr/>
                    <a:lstStyle/>
                    <a:p>
                      <a:pPr lvl="0">
                        <a:buNone/>
                      </a:pPr>
                      <a:r>
                        <a:rPr lang="en-GB" sz="1800"/>
                        <a:t>24/11/25</a:t>
                      </a:r>
                    </a:p>
                  </a:txBody>
                  <a:tcPr/>
                </a:tc>
                <a:tc>
                  <a:txBody>
                    <a:bodyPr/>
                    <a:lstStyle/>
                    <a:p>
                      <a:pPr lvl="0">
                        <a:buNone/>
                      </a:pPr>
                      <a:r>
                        <a:rPr lang="en-GB" sz="1800"/>
                        <a:t>Progress Report 1</a:t>
                      </a:r>
                    </a:p>
                  </a:txBody>
                  <a:tcPr/>
                </a:tc>
                <a:extLst>
                  <a:ext uri="{0D108BD9-81ED-4DB2-BD59-A6C34878D82A}">
                    <a16:rowId xmlns:a16="http://schemas.microsoft.com/office/drawing/2014/main" val="1235946015"/>
                  </a:ext>
                </a:extLst>
              </a:tr>
              <a:tr h="325877">
                <a:tc>
                  <a:txBody>
                    <a:bodyPr/>
                    <a:lstStyle/>
                    <a:p>
                      <a:r>
                        <a:rPr lang="en-GB" sz="1800"/>
                        <a:t>05/12/25</a:t>
                      </a:r>
                    </a:p>
                  </a:txBody>
                  <a:tcPr/>
                </a:tc>
                <a:tc>
                  <a:txBody>
                    <a:bodyPr/>
                    <a:lstStyle/>
                    <a:p>
                      <a:r>
                        <a:rPr lang="en-GB" sz="1800"/>
                        <a:t>Charity Day and Christmas Bazaar</a:t>
                      </a:r>
                    </a:p>
                  </a:txBody>
                  <a:tcPr/>
                </a:tc>
                <a:extLst>
                  <a:ext uri="{0D108BD9-81ED-4DB2-BD59-A6C34878D82A}">
                    <a16:rowId xmlns:a16="http://schemas.microsoft.com/office/drawing/2014/main" val="2835237765"/>
                  </a:ext>
                </a:extLst>
              </a:tr>
              <a:tr h="325877">
                <a:tc>
                  <a:txBody>
                    <a:bodyPr/>
                    <a:lstStyle/>
                    <a:p>
                      <a:r>
                        <a:rPr lang="en-GB" sz="1800"/>
                        <a:t>18/12/25</a:t>
                      </a:r>
                    </a:p>
                  </a:txBody>
                  <a:tcPr/>
                </a:tc>
                <a:tc>
                  <a:txBody>
                    <a:bodyPr/>
                    <a:lstStyle/>
                    <a:p>
                      <a:r>
                        <a:rPr lang="en-GB" sz="1800"/>
                        <a:t>School closes to students at 12:40 </a:t>
                      </a:r>
                    </a:p>
                  </a:txBody>
                  <a:tcPr/>
                </a:tc>
                <a:extLst>
                  <a:ext uri="{0D108BD9-81ED-4DB2-BD59-A6C34878D82A}">
                    <a16:rowId xmlns:a16="http://schemas.microsoft.com/office/drawing/2014/main" val="2170693781"/>
                  </a:ext>
                </a:extLst>
              </a:tr>
              <a:tr h="325876">
                <a:tc>
                  <a:txBody>
                    <a:bodyPr/>
                    <a:lstStyle/>
                    <a:p>
                      <a:pPr lvl="0">
                        <a:buNone/>
                      </a:pPr>
                      <a:r>
                        <a:rPr lang="en-GB" sz="1800"/>
                        <a:t>02/03/26</a:t>
                      </a:r>
                    </a:p>
                  </a:txBody>
                  <a:tcPr/>
                </a:tc>
                <a:tc>
                  <a:txBody>
                    <a:bodyPr/>
                    <a:lstStyle/>
                    <a:p>
                      <a:pPr lvl="0">
                        <a:buNone/>
                      </a:pPr>
                      <a:r>
                        <a:rPr lang="en-GB" sz="1800"/>
                        <a:t>Progress Report 2</a:t>
                      </a:r>
                    </a:p>
                  </a:txBody>
                  <a:tcPr/>
                </a:tc>
                <a:extLst>
                  <a:ext uri="{0D108BD9-81ED-4DB2-BD59-A6C34878D82A}">
                    <a16:rowId xmlns:a16="http://schemas.microsoft.com/office/drawing/2014/main" val="685118843"/>
                  </a:ext>
                </a:extLst>
              </a:tr>
              <a:tr h="325877">
                <a:tc>
                  <a:txBody>
                    <a:bodyPr/>
                    <a:lstStyle/>
                    <a:p>
                      <a:r>
                        <a:rPr lang="en-GB" sz="1800"/>
                        <a:t>13/03/26</a:t>
                      </a:r>
                    </a:p>
                  </a:txBody>
                  <a:tcPr/>
                </a:tc>
                <a:tc>
                  <a:txBody>
                    <a:bodyPr/>
                    <a:lstStyle/>
                    <a:p>
                      <a:r>
                        <a:rPr lang="en-GB" sz="1800"/>
                        <a:t>Charity Day</a:t>
                      </a:r>
                    </a:p>
                  </a:txBody>
                  <a:tcPr/>
                </a:tc>
                <a:extLst>
                  <a:ext uri="{0D108BD9-81ED-4DB2-BD59-A6C34878D82A}">
                    <a16:rowId xmlns:a16="http://schemas.microsoft.com/office/drawing/2014/main" val="211153087"/>
                  </a:ext>
                </a:extLst>
              </a:tr>
              <a:tr h="325877">
                <a:tc>
                  <a:txBody>
                    <a:bodyPr/>
                    <a:lstStyle/>
                    <a:p>
                      <a:r>
                        <a:rPr lang="en-GB" sz="1800"/>
                        <a:t>26/03/26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t>Enrichment Day</a:t>
                      </a:r>
                    </a:p>
                  </a:txBody>
                  <a:tcPr/>
                </a:tc>
                <a:extLst>
                  <a:ext uri="{0D108BD9-81ED-4DB2-BD59-A6C34878D82A}">
                    <a16:rowId xmlns:a16="http://schemas.microsoft.com/office/drawing/2014/main" val="3014066698"/>
                  </a:ext>
                </a:extLst>
              </a:tr>
              <a:tr h="3258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t>11-15/05/26</a:t>
                      </a:r>
                    </a:p>
                  </a:txBody>
                  <a:tcPr/>
                </a:tc>
                <a:tc>
                  <a:txBody>
                    <a:bodyPr/>
                    <a:lstStyle/>
                    <a:p>
                      <a:r>
                        <a:rPr lang="en-GB" sz="1800"/>
                        <a:t>End of year assessments</a:t>
                      </a:r>
                    </a:p>
                  </a:txBody>
                  <a:tcPr/>
                </a:tc>
                <a:extLst>
                  <a:ext uri="{0D108BD9-81ED-4DB2-BD59-A6C34878D82A}">
                    <a16:rowId xmlns:a16="http://schemas.microsoft.com/office/drawing/2014/main" val="2622708223"/>
                  </a:ext>
                </a:extLst>
              </a:tr>
              <a:tr h="325877">
                <a:tc>
                  <a:txBody>
                    <a:bodyPr/>
                    <a:lstStyle/>
                    <a:p>
                      <a:r>
                        <a:rPr lang="en-GB" sz="1800"/>
                        <a:t>03/06/26</a:t>
                      </a:r>
                    </a:p>
                  </a:txBody>
                  <a:tcPr/>
                </a:tc>
                <a:tc>
                  <a:txBody>
                    <a:bodyPr/>
                    <a:lstStyle/>
                    <a:p>
                      <a:r>
                        <a:rPr lang="en-GB" sz="1800"/>
                        <a:t>Year 7 Subject Consultation Evening</a:t>
                      </a:r>
                    </a:p>
                  </a:txBody>
                  <a:tcPr/>
                </a:tc>
                <a:extLst>
                  <a:ext uri="{0D108BD9-81ED-4DB2-BD59-A6C34878D82A}">
                    <a16:rowId xmlns:a16="http://schemas.microsoft.com/office/drawing/2014/main" val="1648451484"/>
                  </a:ext>
                </a:extLst>
              </a:tr>
              <a:tr h="325877">
                <a:tc>
                  <a:txBody>
                    <a:bodyPr/>
                    <a:lstStyle/>
                    <a:p>
                      <a:r>
                        <a:rPr lang="en-GB" sz="1800"/>
                        <a:t>06/07/26</a:t>
                      </a:r>
                    </a:p>
                  </a:txBody>
                  <a:tcPr/>
                </a:tc>
                <a:tc>
                  <a:txBody>
                    <a:bodyPr/>
                    <a:lstStyle/>
                    <a:p>
                      <a:r>
                        <a:rPr lang="en-GB" sz="1800"/>
                        <a:t>Progress Report 3 </a:t>
                      </a:r>
                    </a:p>
                  </a:txBody>
                  <a:tcPr/>
                </a:tc>
                <a:extLst>
                  <a:ext uri="{0D108BD9-81ED-4DB2-BD59-A6C34878D82A}">
                    <a16:rowId xmlns:a16="http://schemas.microsoft.com/office/drawing/2014/main" val="4003547968"/>
                  </a:ext>
                </a:extLst>
              </a:tr>
              <a:tr h="325877">
                <a:tc>
                  <a:txBody>
                    <a:bodyPr/>
                    <a:lstStyle/>
                    <a:p>
                      <a:r>
                        <a:rPr lang="en-GB" sz="1800"/>
                        <a:t>10/07/26</a:t>
                      </a:r>
                    </a:p>
                  </a:txBody>
                  <a:tcPr/>
                </a:tc>
                <a:tc>
                  <a:txBody>
                    <a:bodyPr/>
                    <a:lstStyle/>
                    <a:p>
                      <a:r>
                        <a:rPr lang="en-GB" sz="1800"/>
                        <a:t>Enrichment Day</a:t>
                      </a:r>
                    </a:p>
                  </a:txBody>
                  <a:tcPr/>
                </a:tc>
                <a:extLst>
                  <a:ext uri="{0D108BD9-81ED-4DB2-BD59-A6C34878D82A}">
                    <a16:rowId xmlns:a16="http://schemas.microsoft.com/office/drawing/2014/main" val="378705869"/>
                  </a:ext>
                </a:extLst>
              </a:tr>
              <a:tr h="384824">
                <a:tc>
                  <a:txBody>
                    <a:bodyPr/>
                    <a:lstStyle/>
                    <a:p>
                      <a:r>
                        <a:rPr lang="en-GB" sz="1800"/>
                        <a:t>13/07/26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t>13:30-17:30 Tutor Consultation (Early finish for students 12:40)</a:t>
                      </a:r>
                    </a:p>
                  </a:txBody>
                  <a:tcPr/>
                </a:tc>
                <a:extLst>
                  <a:ext uri="{0D108BD9-81ED-4DB2-BD59-A6C34878D82A}">
                    <a16:rowId xmlns:a16="http://schemas.microsoft.com/office/drawing/2014/main" val="1005353371"/>
                  </a:ext>
                </a:extLst>
              </a:tr>
              <a:tr h="325877">
                <a:tc>
                  <a:txBody>
                    <a:bodyPr/>
                    <a:lstStyle/>
                    <a:p>
                      <a:r>
                        <a:rPr lang="en-GB" sz="1800"/>
                        <a:t>17/07/26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t>School closes to students at 12:40 </a:t>
                      </a:r>
                    </a:p>
                  </a:txBody>
                  <a:tcPr/>
                </a:tc>
                <a:extLst>
                  <a:ext uri="{0D108BD9-81ED-4DB2-BD59-A6C34878D82A}">
                    <a16:rowId xmlns:a16="http://schemas.microsoft.com/office/drawing/2014/main" val="268147166"/>
                  </a:ext>
                </a:extLst>
              </a:tr>
            </a:tbl>
          </a:graphicData>
        </a:graphic>
      </p:graphicFrame>
    </p:spTree>
    <p:extLst>
      <p:ext uri="{BB962C8B-B14F-4D97-AF65-F5344CB8AC3E}">
        <p14:creationId xmlns:p14="http://schemas.microsoft.com/office/powerpoint/2010/main" val="42440429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402508-F5AE-DBE4-B17E-50DC5599B692}"/>
              </a:ext>
            </a:extLst>
          </p:cNvPr>
          <p:cNvSpPr>
            <a:spLocks noGrp="1"/>
          </p:cNvSpPr>
          <p:nvPr>
            <p:ph type="body" sz="quarter" idx="10"/>
          </p:nvPr>
        </p:nvSpPr>
        <p:spPr/>
        <p:txBody>
          <a:bodyPr>
            <a:normAutofit/>
          </a:bodyPr>
          <a:lstStyle/>
          <a:p>
            <a:r>
              <a:rPr lang="en-GB">
                <a:solidFill>
                  <a:schemeClr val="bg1"/>
                </a:solidFill>
              </a:rPr>
              <a:t>Miss Pickard</a:t>
            </a:r>
          </a:p>
        </p:txBody>
      </p:sp>
    </p:spTree>
    <p:extLst>
      <p:ext uri="{BB962C8B-B14F-4D97-AF65-F5344CB8AC3E}">
        <p14:creationId xmlns:p14="http://schemas.microsoft.com/office/powerpoint/2010/main" val="3096458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32A36E9-DDDD-FEF7-C861-7DC06A79C3C5}"/>
              </a:ext>
            </a:extLst>
          </p:cNvPr>
          <p:cNvSpPr txBox="1">
            <a:spLocks/>
          </p:cNvSpPr>
          <p:nvPr/>
        </p:nvSpPr>
        <p:spPr>
          <a:xfrm>
            <a:off x="1243553" y="515957"/>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Enrichment Days</a:t>
            </a:r>
          </a:p>
        </p:txBody>
      </p:sp>
      <p:sp>
        <p:nvSpPr>
          <p:cNvPr id="9" name="TextBox 8">
            <a:extLst>
              <a:ext uri="{FF2B5EF4-FFF2-40B4-BE49-F238E27FC236}">
                <a16:creationId xmlns:a16="http://schemas.microsoft.com/office/drawing/2014/main" id="{5725940D-4010-83CB-1343-564C0D1654E5}"/>
              </a:ext>
            </a:extLst>
          </p:cNvPr>
          <p:cNvSpPr txBox="1"/>
          <p:nvPr/>
        </p:nvSpPr>
        <p:spPr>
          <a:xfrm>
            <a:off x="598733" y="1715333"/>
            <a:ext cx="10834223" cy="1384995"/>
          </a:xfrm>
          <a:prstGeom prst="rect">
            <a:avLst/>
          </a:prstGeom>
          <a:noFill/>
        </p:spPr>
        <p:txBody>
          <a:bodyPr wrap="square">
            <a:spAutoFit/>
          </a:bodyPr>
          <a:lstStyle/>
          <a:p>
            <a:pPr marL="0" indent="0">
              <a:buNone/>
            </a:pPr>
            <a:r>
              <a:rPr lang="en-GB" sz="2800">
                <a:solidFill>
                  <a:schemeClr val="tx1"/>
                </a:solidFill>
              </a:rPr>
              <a:t>Enrichment days are designed to present the opportunity for students to learn in environments outside of the ‘normal’ classroom and enable students to create lifelong memories.</a:t>
            </a:r>
          </a:p>
        </p:txBody>
      </p:sp>
    </p:spTree>
    <p:extLst>
      <p:ext uri="{BB962C8B-B14F-4D97-AF65-F5344CB8AC3E}">
        <p14:creationId xmlns:p14="http://schemas.microsoft.com/office/powerpoint/2010/main" val="41509535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C3C7F6D-37CB-DE52-4314-17C2A6834CBB}"/>
              </a:ext>
            </a:extLst>
          </p:cNvPr>
          <p:cNvSpPr txBox="1">
            <a:spLocks/>
          </p:cNvSpPr>
          <p:nvPr/>
        </p:nvSpPr>
        <p:spPr>
          <a:xfrm>
            <a:off x="1243553" y="515957"/>
            <a:ext cx="12334858"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sz="4400" b="1" u="sng">
                <a:solidFill>
                  <a:schemeClr val="tx1"/>
                </a:solidFill>
              </a:rPr>
              <a:t>Enrichment Days</a:t>
            </a:r>
          </a:p>
        </p:txBody>
      </p:sp>
      <p:sp>
        <p:nvSpPr>
          <p:cNvPr id="3" name="Content Placeholder 2">
            <a:extLst>
              <a:ext uri="{FF2B5EF4-FFF2-40B4-BE49-F238E27FC236}">
                <a16:creationId xmlns:a16="http://schemas.microsoft.com/office/drawing/2014/main" id="{17EAAF89-6A4C-0302-8A54-92D4D0D74A3A}"/>
              </a:ext>
            </a:extLst>
          </p:cNvPr>
          <p:cNvSpPr txBox="1">
            <a:spLocks/>
          </p:cNvSpPr>
          <p:nvPr/>
        </p:nvSpPr>
        <p:spPr>
          <a:xfrm>
            <a:off x="838199" y="1718469"/>
            <a:ext cx="9842370" cy="4351338"/>
          </a:xfrm>
          <a:prstGeom prst="rect">
            <a:avLst/>
          </a:prstGeom>
        </p:spPr>
        <p:txBody>
          <a:bodyPr lIns="91440" tIns="45720" rIns="91440" bIns="45720" anchor="t">
            <a:normAutofit fontScale="925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a:solidFill>
                  <a:schemeClr val="tx1"/>
                </a:solidFill>
              </a:rPr>
              <a:t>You will receive a letter asking for a payment of £65 on </a:t>
            </a:r>
            <a:r>
              <a:rPr lang="en-GB" dirty="0" err="1">
                <a:solidFill>
                  <a:schemeClr val="tx1"/>
                </a:solidFill>
              </a:rPr>
              <a:t>Parentmail</a:t>
            </a:r>
            <a:r>
              <a:rPr lang="en-GB" dirty="0">
                <a:solidFill>
                  <a:schemeClr val="tx1"/>
                </a:solidFill>
              </a:rPr>
              <a:t>. This pays for the year and can be paid in instalments.  </a:t>
            </a:r>
          </a:p>
          <a:p>
            <a:pPr algn="l"/>
            <a:r>
              <a:rPr lang="en-GB">
                <a:solidFill>
                  <a:schemeClr val="tx1"/>
                </a:solidFill>
              </a:rPr>
              <a:t>Pupil Premium students will be paid for by the school.</a:t>
            </a:r>
          </a:p>
          <a:p>
            <a:pPr algn="l"/>
            <a:r>
              <a:rPr lang="en-GB">
                <a:solidFill>
                  <a:schemeClr val="tx1"/>
                </a:solidFill>
              </a:rPr>
              <a:t>You will need to complete a medical/consent form for each of the external trips. This has to be repeated before each trip to ensure information is up to date.</a:t>
            </a:r>
          </a:p>
          <a:p>
            <a:pPr algn="l"/>
            <a:r>
              <a:rPr lang="en-GB">
                <a:solidFill>
                  <a:schemeClr val="tx1"/>
                </a:solidFill>
              </a:rPr>
              <a:t>Any delays to responding to the payment or medical forms does significantly slow down the administration of the process.</a:t>
            </a:r>
          </a:p>
          <a:p>
            <a:pPr algn="l"/>
            <a:r>
              <a:rPr lang="en-GB">
                <a:solidFill>
                  <a:schemeClr val="tx1"/>
                </a:solidFill>
              </a:rPr>
              <a:t>If you miss the deadline we cannot guarantee your child a place on an external trip.</a:t>
            </a:r>
          </a:p>
        </p:txBody>
      </p:sp>
    </p:spTree>
    <p:extLst>
      <p:ext uri="{BB962C8B-B14F-4D97-AF65-F5344CB8AC3E}">
        <p14:creationId xmlns:p14="http://schemas.microsoft.com/office/powerpoint/2010/main" val="20890771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E60F5A-2E40-584A-E086-3B08B66BFA3F}"/>
              </a:ext>
            </a:extLst>
          </p:cNvPr>
          <p:cNvSpPr>
            <a:spLocks noGrp="1"/>
          </p:cNvSpPr>
          <p:nvPr>
            <p:ph type="title"/>
          </p:nvPr>
        </p:nvSpPr>
        <p:spPr>
          <a:xfrm>
            <a:off x="838200" y="365125"/>
            <a:ext cx="6030817" cy="1325563"/>
          </a:xfrm>
        </p:spPr>
        <p:txBody>
          <a:bodyPr>
            <a:normAutofit/>
          </a:bodyPr>
          <a:lstStyle/>
          <a:p>
            <a:pPr algn="ctr"/>
            <a:r>
              <a:rPr lang="en-GB" sz="4800" b="1">
                <a:solidFill>
                  <a:schemeClr val="bg1"/>
                </a:solidFill>
              </a:rPr>
              <a:t>Year 7 Enrichment</a:t>
            </a:r>
          </a:p>
        </p:txBody>
      </p:sp>
      <p:pic>
        <p:nvPicPr>
          <p:cNvPr id="8" name="Picture 7" descr="A picture containing text, clipart, sign&#10;&#10;Description automatically generated">
            <a:extLst>
              <a:ext uri="{FF2B5EF4-FFF2-40B4-BE49-F238E27FC236}">
                <a16:creationId xmlns:a16="http://schemas.microsoft.com/office/drawing/2014/main" id="{E75C6054-1493-6E53-0260-7D5DB5330445}"/>
              </a:ext>
            </a:extLst>
          </p:cNvPr>
          <p:cNvPicPr preferRelativeResize="0">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496381" y="1690688"/>
            <a:ext cx="3600000" cy="1800000"/>
          </a:xfrm>
          <a:prstGeom prst="rect">
            <a:avLst/>
          </a:prstGeom>
          <a:noFill/>
          <a:ln>
            <a:noFill/>
          </a:ln>
        </p:spPr>
      </p:pic>
      <p:pic>
        <p:nvPicPr>
          <p:cNvPr id="5" name="Picture 4" descr="Logo, company name&#10;&#10;Description automatically generated">
            <a:extLst>
              <a:ext uri="{FF2B5EF4-FFF2-40B4-BE49-F238E27FC236}">
                <a16:creationId xmlns:a16="http://schemas.microsoft.com/office/drawing/2014/main" id="{5724EEE1-CA55-EAF0-A78C-B89B84FD2B95}"/>
              </a:ext>
            </a:extLst>
          </p:cNvPr>
          <p:cNvPicPr preferRelativeResize="0">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2647200" y="3097466"/>
            <a:ext cx="3600000" cy="1800000"/>
          </a:xfrm>
          <a:prstGeom prst="rect">
            <a:avLst/>
          </a:prstGeom>
          <a:noFill/>
          <a:ln>
            <a:noFill/>
          </a:ln>
        </p:spPr>
      </p:pic>
      <p:pic>
        <p:nvPicPr>
          <p:cNvPr id="10" name="Picture 9" descr="A picture containing text, clipart&#10;&#10;Description automatically generated">
            <a:extLst>
              <a:ext uri="{FF2B5EF4-FFF2-40B4-BE49-F238E27FC236}">
                <a16:creationId xmlns:a16="http://schemas.microsoft.com/office/drawing/2014/main" id="{C0BBEC9C-FDF5-0AC8-9ED1-3CA6CEDA7D3C}"/>
              </a:ext>
            </a:extLst>
          </p:cNvPr>
          <p:cNvPicPr preferRelativeResize="0">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4814400" y="4692875"/>
            <a:ext cx="3600000" cy="1800000"/>
          </a:xfrm>
          <a:prstGeom prst="rect">
            <a:avLst/>
          </a:prstGeom>
          <a:noFill/>
          <a:ln>
            <a:noFill/>
          </a:ln>
        </p:spPr>
      </p:pic>
      <p:sp>
        <p:nvSpPr>
          <p:cNvPr id="6" name="TextBox 5">
            <a:extLst>
              <a:ext uri="{FF2B5EF4-FFF2-40B4-BE49-F238E27FC236}">
                <a16:creationId xmlns:a16="http://schemas.microsoft.com/office/drawing/2014/main" id="{90CEB6D5-FD49-AE63-2FDC-ED878833B507}"/>
              </a:ext>
            </a:extLst>
          </p:cNvPr>
          <p:cNvSpPr txBox="1"/>
          <p:nvPr/>
        </p:nvSpPr>
        <p:spPr>
          <a:xfrm>
            <a:off x="716096" y="5684704"/>
            <a:ext cx="1344058" cy="769441"/>
          </a:xfrm>
          <a:prstGeom prst="rect">
            <a:avLst/>
          </a:prstGeom>
          <a:noFill/>
        </p:spPr>
        <p:txBody>
          <a:bodyPr wrap="square" lIns="91440" tIns="45720" rIns="91440" bIns="45720" rtlCol="0" anchor="t">
            <a:spAutoFit/>
          </a:bodyPr>
          <a:lstStyle/>
          <a:p>
            <a:r>
              <a:rPr lang="en-GB" sz="4400" b="1">
                <a:solidFill>
                  <a:schemeClr val="bg1"/>
                </a:solidFill>
              </a:rPr>
              <a:t>£65</a:t>
            </a:r>
          </a:p>
        </p:txBody>
      </p:sp>
      <p:graphicFrame>
        <p:nvGraphicFramePr>
          <p:cNvPr id="3" name="Table 2">
            <a:extLst>
              <a:ext uri="{FF2B5EF4-FFF2-40B4-BE49-F238E27FC236}">
                <a16:creationId xmlns:a16="http://schemas.microsoft.com/office/drawing/2014/main" id="{A96938AD-2293-562B-A57D-57925D4C1E96}"/>
              </a:ext>
            </a:extLst>
          </p:cNvPr>
          <p:cNvGraphicFramePr>
            <a:graphicFrameLocks noGrp="1"/>
          </p:cNvGraphicFramePr>
          <p:nvPr/>
        </p:nvGraphicFramePr>
        <p:xfrm>
          <a:off x="6522200" y="671275"/>
          <a:ext cx="3022600" cy="3223895"/>
        </p:xfrm>
        <a:graphic>
          <a:graphicData uri="http://schemas.openxmlformats.org/drawingml/2006/table">
            <a:tbl>
              <a:tblPr>
                <a:tableStyleId>{5C22544A-7EE6-4342-B048-85BDC9FD1C3A}</a:tableStyleId>
              </a:tblPr>
              <a:tblGrid>
                <a:gridCol w="886207">
                  <a:extLst>
                    <a:ext uri="{9D8B030D-6E8A-4147-A177-3AD203B41FA5}">
                      <a16:colId xmlns:a16="http://schemas.microsoft.com/office/drawing/2014/main" val="902134323"/>
                    </a:ext>
                  </a:extLst>
                </a:gridCol>
                <a:gridCol w="712131">
                  <a:extLst>
                    <a:ext uri="{9D8B030D-6E8A-4147-A177-3AD203B41FA5}">
                      <a16:colId xmlns:a16="http://schemas.microsoft.com/office/drawing/2014/main" val="872471307"/>
                    </a:ext>
                  </a:extLst>
                </a:gridCol>
                <a:gridCol w="712131">
                  <a:extLst>
                    <a:ext uri="{9D8B030D-6E8A-4147-A177-3AD203B41FA5}">
                      <a16:colId xmlns:a16="http://schemas.microsoft.com/office/drawing/2014/main" val="3541656731"/>
                    </a:ext>
                  </a:extLst>
                </a:gridCol>
                <a:gridCol w="712131">
                  <a:extLst>
                    <a:ext uri="{9D8B030D-6E8A-4147-A177-3AD203B41FA5}">
                      <a16:colId xmlns:a16="http://schemas.microsoft.com/office/drawing/2014/main" val="3091169712"/>
                    </a:ext>
                  </a:extLst>
                </a:gridCol>
              </a:tblGrid>
              <a:tr h="493395">
                <a:tc>
                  <a:txBody>
                    <a:bodyPr/>
                    <a:lstStyle/>
                    <a:p>
                      <a:pPr algn="l" fontAlgn="b">
                        <a:buNone/>
                      </a:pPr>
                      <a:endParaRPr lang="en-GB" sz="1100" b="0" i="0" u="none" strike="noStrike">
                        <a:solidFill>
                          <a:srgbClr val="000000"/>
                        </a:solidFill>
                        <a:effectLst/>
                        <a:latin typeface="Calibri" panose="020F0502020204030204" pitchFamily="34" charset="0"/>
                      </a:endParaRPr>
                    </a:p>
                  </a:txBody>
                  <a:tcPr marL="9525" marR="9525" marT="9525" marB="0" anchor="b"/>
                </a:tc>
                <a:tc gridSpan="3">
                  <a:txBody>
                    <a:bodyPr/>
                    <a:lstStyle/>
                    <a:p>
                      <a:pPr algn="ctr" fontAlgn="b">
                        <a:buNone/>
                      </a:pPr>
                      <a:r>
                        <a:rPr lang="en-GB" sz="1100" u="none" strike="noStrike">
                          <a:effectLst/>
                        </a:rPr>
                        <a:t>7</a:t>
                      </a:r>
                      <a:endParaRPr lang="en-GB" sz="1100" b="0" i="0" u="none" strike="noStrike">
                        <a:solidFill>
                          <a:srgbClr val="000000"/>
                        </a:solidFill>
                        <a:effectLst/>
                        <a:latin typeface="Calibri" panose="020F0502020204030204" pitchFamily="34" charset="0"/>
                      </a:endParaRPr>
                    </a:p>
                  </a:txBody>
                  <a:tcPr marL="9525" marR="9525" marT="9525" marB="0" anchor="b">
                    <a:solidFill>
                      <a:schemeClr val="accent6">
                        <a:lumMod val="40000"/>
                        <a:lumOff val="6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829120444"/>
                  </a:ext>
                </a:extLst>
              </a:tr>
              <a:tr h="493395">
                <a:tc>
                  <a:txBody>
                    <a:bodyPr/>
                    <a:lstStyle/>
                    <a:p>
                      <a:pPr algn="l" fontAlgn="b">
                        <a:buNone/>
                      </a:pPr>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100" u="none" strike="noStrike">
                          <a:effectLst/>
                        </a:rPr>
                        <a:t>X</a:t>
                      </a:r>
                      <a:endParaRPr lang="en-GB" sz="1100" b="0" i="0" u="none" strike="noStrike">
                        <a:solidFill>
                          <a:srgbClr val="000000"/>
                        </a:solidFill>
                        <a:effectLst/>
                        <a:latin typeface="Calibri" panose="020F0502020204030204" pitchFamily="34" charset="0"/>
                      </a:endParaRPr>
                    </a:p>
                  </a:txBody>
                  <a:tcPr marL="9525" marR="9525" marT="9525" marB="0" anchor="b">
                    <a:solidFill>
                      <a:schemeClr val="accent6">
                        <a:lumMod val="40000"/>
                        <a:lumOff val="60000"/>
                      </a:schemeClr>
                    </a:solidFill>
                  </a:tcPr>
                </a:tc>
                <a:tc>
                  <a:txBody>
                    <a:bodyPr/>
                    <a:lstStyle/>
                    <a:p>
                      <a:pPr algn="ctr" fontAlgn="b">
                        <a:buNone/>
                      </a:pPr>
                      <a:r>
                        <a:rPr lang="en-GB" sz="1100" u="none" strike="noStrike">
                          <a:effectLst/>
                        </a:rPr>
                        <a:t>Y</a:t>
                      </a:r>
                      <a:endParaRPr lang="en-GB" sz="1100" b="0" i="0" u="none" strike="noStrike">
                        <a:solidFill>
                          <a:srgbClr val="000000"/>
                        </a:solidFill>
                        <a:effectLst/>
                        <a:latin typeface="Calibri" panose="020F0502020204030204" pitchFamily="34" charset="0"/>
                      </a:endParaRPr>
                    </a:p>
                  </a:txBody>
                  <a:tcPr marL="9525" marR="9525" marT="9525" marB="0" anchor="b">
                    <a:solidFill>
                      <a:schemeClr val="accent6">
                        <a:lumMod val="40000"/>
                        <a:lumOff val="60000"/>
                      </a:schemeClr>
                    </a:solidFill>
                  </a:tcPr>
                </a:tc>
                <a:tc>
                  <a:txBody>
                    <a:bodyPr/>
                    <a:lstStyle/>
                    <a:p>
                      <a:pPr algn="ctr" fontAlgn="b">
                        <a:buNone/>
                      </a:pPr>
                      <a:r>
                        <a:rPr lang="en-GB" sz="1100" u="none" strike="noStrike">
                          <a:effectLst/>
                        </a:rPr>
                        <a:t>Z</a:t>
                      </a:r>
                      <a:endParaRPr lang="en-GB" sz="1100" b="0" i="0" u="none" strike="noStrike">
                        <a:solidFill>
                          <a:srgbClr val="000000"/>
                        </a:solidFill>
                        <a:effectLst/>
                        <a:latin typeface="Calibri" panose="020F0502020204030204" pitchFamily="34" charset="0"/>
                      </a:endParaRPr>
                    </a:p>
                  </a:txBody>
                  <a:tcPr marL="9525" marR="9525" marT="9525" marB="0" anchor="b">
                    <a:solidFill>
                      <a:schemeClr val="accent6">
                        <a:lumMod val="40000"/>
                        <a:lumOff val="60000"/>
                      </a:schemeClr>
                    </a:solidFill>
                  </a:tcPr>
                </a:tc>
                <a:extLst>
                  <a:ext uri="{0D108BD9-81ED-4DB2-BD59-A6C34878D82A}">
                    <a16:rowId xmlns:a16="http://schemas.microsoft.com/office/drawing/2014/main" val="2490545961"/>
                  </a:ext>
                </a:extLst>
              </a:tr>
              <a:tr h="683895">
                <a:tc>
                  <a:txBody>
                    <a:bodyPr/>
                    <a:lstStyle/>
                    <a:p>
                      <a:pPr algn="ctr" fontAlgn="ctr">
                        <a:buNone/>
                      </a:pPr>
                      <a:r>
                        <a:rPr lang="en-GB" sz="1100" u="sng" strike="noStrike">
                          <a:effectLst/>
                        </a:rPr>
                        <a:t>Autumn</a:t>
                      </a:r>
                      <a:r>
                        <a:rPr lang="en-GB" sz="1100" u="none" strike="noStrike">
                          <a:effectLst/>
                        </a:rPr>
                        <a:t>        Tuesday 21st October </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100" u="none" strike="noStrike">
                          <a:effectLst/>
                        </a:rPr>
                        <a:t>Warwick</a:t>
                      </a:r>
                      <a:endParaRPr lang="en-GB" sz="1100" b="0" i="0" u="none" strike="noStrike">
                        <a:solidFill>
                          <a:srgbClr val="000000"/>
                        </a:solidFill>
                        <a:effectLst/>
                        <a:latin typeface="Calibri" panose="020F0502020204030204" pitchFamily="34" charset="0"/>
                      </a:endParaRPr>
                    </a:p>
                  </a:txBody>
                  <a:tcPr marL="9525" marR="9525" marT="9525" marB="0" anchor="ctr">
                    <a:solidFill>
                      <a:schemeClr val="accent6">
                        <a:lumMod val="40000"/>
                        <a:lumOff val="60000"/>
                      </a:schemeClr>
                    </a:solidFill>
                  </a:tcPr>
                </a:tc>
                <a:tc>
                  <a:txBody>
                    <a:bodyPr/>
                    <a:lstStyle/>
                    <a:p>
                      <a:pPr algn="ctr" fontAlgn="ctr">
                        <a:buNone/>
                      </a:pPr>
                      <a:r>
                        <a:rPr lang="en-GB" sz="1100" u="none" strike="noStrike">
                          <a:effectLst/>
                        </a:rPr>
                        <a:t>Woburn</a:t>
                      </a:r>
                      <a:endParaRPr lang="en-GB" sz="1100" b="0" i="0" u="none" strike="noStrike">
                        <a:solidFill>
                          <a:srgbClr val="000000"/>
                        </a:solidFill>
                        <a:effectLst/>
                        <a:latin typeface="Calibri" panose="020F0502020204030204" pitchFamily="34" charset="0"/>
                      </a:endParaRPr>
                    </a:p>
                  </a:txBody>
                  <a:tcPr marL="9525" marR="9525" marT="9525" marB="0" anchor="ctr">
                    <a:solidFill>
                      <a:schemeClr val="accent6">
                        <a:lumMod val="40000"/>
                        <a:lumOff val="60000"/>
                      </a:schemeClr>
                    </a:solidFill>
                  </a:tcPr>
                </a:tc>
                <a:tc>
                  <a:txBody>
                    <a:bodyPr/>
                    <a:lstStyle/>
                    <a:p>
                      <a:pPr algn="ctr" fontAlgn="ctr">
                        <a:buNone/>
                      </a:pPr>
                      <a:r>
                        <a:rPr lang="en-GB" sz="1100" u="none" strike="noStrike">
                          <a:effectLst/>
                        </a:rPr>
                        <a:t>Junior Apprentice</a:t>
                      </a:r>
                      <a:endParaRPr lang="en-GB" sz="1100" b="0" i="0" u="none" strike="noStrike">
                        <a:solidFill>
                          <a:srgbClr val="000000"/>
                        </a:solidFill>
                        <a:effectLst/>
                        <a:latin typeface="Calibri" panose="020F0502020204030204" pitchFamily="34" charset="0"/>
                      </a:endParaRPr>
                    </a:p>
                  </a:txBody>
                  <a:tcPr marL="9525" marR="9525" marT="9525" marB="0" anchor="ctr">
                    <a:solidFill>
                      <a:schemeClr val="accent6">
                        <a:lumMod val="40000"/>
                        <a:lumOff val="60000"/>
                      </a:schemeClr>
                    </a:solidFill>
                  </a:tcPr>
                </a:tc>
                <a:extLst>
                  <a:ext uri="{0D108BD9-81ED-4DB2-BD59-A6C34878D82A}">
                    <a16:rowId xmlns:a16="http://schemas.microsoft.com/office/drawing/2014/main" val="812811369"/>
                  </a:ext>
                </a:extLst>
              </a:tr>
              <a:tr h="869315">
                <a:tc>
                  <a:txBody>
                    <a:bodyPr/>
                    <a:lstStyle/>
                    <a:p>
                      <a:pPr algn="ctr" fontAlgn="ctr">
                        <a:buNone/>
                      </a:pPr>
                      <a:r>
                        <a:rPr lang="en-GB" sz="1100" u="sng" strike="noStrike">
                          <a:effectLst/>
                        </a:rPr>
                        <a:t>Spring</a:t>
                      </a:r>
                      <a:r>
                        <a:rPr lang="en-GB" sz="1100" u="none" strike="noStrike">
                          <a:effectLst/>
                        </a:rPr>
                        <a:t>                        Thursday     26th March </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100" u="none" strike="noStrike">
                          <a:effectLst/>
                        </a:rPr>
                        <a:t>Junior Apprentice</a:t>
                      </a:r>
                      <a:endParaRPr lang="en-GB" sz="1100" b="0" i="0" u="none" strike="noStrike">
                        <a:solidFill>
                          <a:srgbClr val="000000"/>
                        </a:solidFill>
                        <a:effectLst/>
                        <a:latin typeface="Calibri" panose="020F0502020204030204" pitchFamily="34" charset="0"/>
                      </a:endParaRPr>
                    </a:p>
                  </a:txBody>
                  <a:tcPr marL="9525" marR="9525" marT="9525" marB="0" anchor="ctr">
                    <a:solidFill>
                      <a:schemeClr val="accent6">
                        <a:lumMod val="40000"/>
                        <a:lumOff val="60000"/>
                      </a:schemeClr>
                    </a:solidFill>
                  </a:tcPr>
                </a:tc>
                <a:tc>
                  <a:txBody>
                    <a:bodyPr/>
                    <a:lstStyle/>
                    <a:p>
                      <a:pPr algn="ctr" fontAlgn="ctr">
                        <a:buNone/>
                      </a:pPr>
                      <a:r>
                        <a:rPr lang="en-GB" sz="1100" u="none" strike="noStrike">
                          <a:effectLst/>
                        </a:rPr>
                        <a:t>Warwick</a:t>
                      </a:r>
                      <a:endParaRPr lang="en-GB" sz="1100" b="0" i="0" u="none" strike="noStrike">
                        <a:solidFill>
                          <a:srgbClr val="000000"/>
                        </a:solidFill>
                        <a:effectLst/>
                        <a:latin typeface="Calibri" panose="020F0502020204030204" pitchFamily="34" charset="0"/>
                      </a:endParaRPr>
                    </a:p>
                  </a:txBody>
                  <a:tcPr marL="9525" marR="9525" marT="9525" marB="0" anchor="ctr">
                    <a:solidFill>
                      <a:schemeClr val="accent6">
                        <a:lumMod val="40000"/>
                        <a:lumOff val="60000"/>
                      </a:schemeClr>
                    </a:solidFill>
                  </a:tcPr>
                </a:tc>
                <a:tc>
                  <a:txBody>
                    <a:bodyPr/>
                    <a:lstStyle/>
                    <a:p>
                      <a:pPr algn="ctr" fontAlgn="ctr">
                        <a:buNone/>
                      </a:pPr>
                      <a:r>
                        <a:rPr lang="en-GB" sz="1100" u="none" strike="noStrike">
                          <a:effectLst/>
                        </a:rPr>
                        <a:t>Woburn</a:t>
                      </a:r>
                      <a:endParaRPr lang="en-GB" sz="1100" b="0" i="0" u="none" strike="noStrike">
                        <a:solidFill>
                          <a:srgbClr val="000000"/>
                        </a:solidFill>
                        <a:effectLst/>
                        <a:latin typeface="Calibri" panose="020F0502020204030204" pitchFamily="34" charset="0"/>
                      </a:endParaRPr>
                    </a:p>
                  </a:txBody>
                  <a:tcPr marL="9525" marR="9525" marT="9525" marB="0" anchor="ctr">
                    <a:solidFill>
                      <a:schemeClr val="accent6">
                        <a:lumMod val="40000"/>
                        <a:lumOff val="60000"/>
                      </a:schemeClr>
                    </a:solidFill>
                  </a:tcPr>
                </a:tc>
                <a:extLst>
                  <a:ext uri="{0D108BD9-81ED-4DB2-BD59-A6C34878D82A}">
                    <a16:rowId xmlns:a16="http://schemas.microsoft.com/office/drawing/2014/main" val="3706969805"/>
                  </a:ext>
                </a:extLst>
              </a:tr>
              <a:tr h="683895">
                <a:tc>
                  <a:txBody>
                    <a:bodyPr/>
                    <a:lstStyle/>
                    <a:p>
                      <a:pPr algn="ctr" fontAlgn="ctr">
                        <a:buNone/>
                      </a:pPr>
                      <a:r>
                        <a:rPr lang="en-GB" sz="1100" u="sng" strike="noStrike">
                          <a:effectLst/>
                        </a:rPr>
                        <a:t>Summer</a:t>
                      </a:r>
                      <a:r>
                        <a:rPr lang="en-GB" sz="1100" u="none" strike="noStrike">
                          <a:effectLst/>
                        </a:rPr>
                        <a:t>     Friday                    10th July </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100" u="none" strike="noStrike">
                          <a:effectLst/>
                        </a:rPr>
                        <a:t>Woburn</a:t>
                      </a:r>
                      <a:endParaRPr lang="en-GB" sz="1100" b="0" i="0" u="none" strike="noStrike">
                        <a:solidFill>
                          <a:srgbClr val="000000"/>
                        </a:solidFill>
                        <a:effectLst/>
                        <a:latin typeface="Calibri" panose="020F0502020204030204" pitchFamily="34" charset="0"/>
                      </a:endParaRPr>
                    </a:p>
                  </a:txBody>
                  <a:tcPr marL="9525" marR="9525" marT="9525" marB="0" anchor="ctr">
                    <a:solidFill>
                      <a:schemeClr val="accent6">
                        <a:lumMod val="40000"/>
                        <a:lumOff val="60000"/>
                      </a:schemeClr>
                    </a:solidFill>
                  </a:tcPr>
                </a:tc>
                <a:tc>
                  <a:txBody>
                    <a:bodyPr/>
                    <a:lstStyle/>
                    <a:p>
                      <a:pPr algn="ctr" fontAlgn="ctr">
                        <a:buNone/>
                      </a:pPr>
                      <a:r>
                        <a:rPr lang="en-GB" sz="1100" u="none" strike="noStrike">
                          <a:effectLst/>
                        </a:rPr>
                        <a:t>Junior Apprentice</a:t>
                      </a:r>
                      <a:endParaRPr lang="en-GB" sz="1100" b="0" i="0" u="none" strike="noStrike">
                        <a:solidFill>
                          <a:srgbClr val="000000"/>
                        </a:solidFill>
                        <a:effectLst/>
                        <a:latin typeface="Calibri" panose="020F0502020204030204" pitchFamily="34" charset="0"/>
                      </a:endParaRPr>
                    </a:p>
                  </a:txBody>
                  <a:tcPr marL="9525" marR="9525" marT="9525" marB="0" anchor="ctr">
                    <a:solidFill>
                      <a:schemeClr val="accent6">
                        <a:lumMod val="40000"/>
                        <a:lumOff val="60000"/>
                      </a:schemeClr>
                    </a:solidFill>
                  </a:tcPr>
                </a:tc>
                <a:tc>
                  <a:txBody>
                    <a:bodyPr/>
                    <a:lstStyle/>
                    <a:p>
                      <a:pPr algn="ctr" fontAlgn="ctr">
                        <a:buNone/>
                      </a:pPr>
                      <a:r>
                        <a:rPr lang="en-GB" sz="1100" u="none" strike="noStrike">
                          <a:effectLst/>
                        </a:rPr>
                        <a:t>Warwick</a:t>
                      </a:r>
                      <a:endParaRPr lang="en-GB" sz="1100" b="0" i="0" u="none" strike="noStrike">
                        <a:solidFill>
                          <a:srgbClr val="000000"/>
                        </a:solidFill>
                        <a:effectLst/>
                        <a:latin typeface="Calibri" panose="020F0502020204030204" pitchFamily="34" charset="0"/>
                      </a:endParaRPr>
                    </a:p>
                  </a:txBody>
                  <a:tcPr marL="9525" marR="9525" marT="9525" marB="0" anchor="ctr">
                    <a:solidFill>
                      <a:schemeClr val="accent6">
                        <a:lumMod val="40000"/>
                        <a:lumOff val="60000"/>
                      </a:schemeClr>
                    </a:solidFill>
                  </a:tcPr>
                </a:tc>
                <a:extLst>
                  <a:ext uri="{0D108BD9-81ED-4DB2-BD59-A6C34878D82A}">
                    <a16:rowId xmlns:a16="http://schemas.microsoft.com/office/drawing/2014/main" val="2790422841"/>
                  </a:ext>
                </a:extLst>
              </a:tr>
            </a:tbl>
          </a:graphicData>
        </a:graphic>
      </p:graphicFrame>
    </p:spTree>
    <p:extLst>
      <p:ext uri="{BB962C8B-B14F-4D97-AF65-F5344CB8AC3E}">
        <p14:creationId xmlns:p14="http://schemas.microsoft.com/office/powerpoint/2010/main" val="188487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86474-F3B7-3FB1-1F5D-505ECF1C2A64}"/>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8B106B29-6756-F48B-C15A-A3B625DE5A0B}"/>
              </a:ext>
            </a:extLst>
          </p:cNvPr>
          <p:cNvSpPr txBox="1">
            <a:spLocks/>
          </p:cNvSpPr>
          <p:nvPr/>
        </p:nvSpPr>
        <p:spPr>
          <a:xfrm>
            <a:off x="838199" y="1718469"/>
            <a:ext cx="9842370" cy="4351338"/>
          </a:xfrm>
          <a:prstGeom prst="rect">
            <a:avLst/>
          </a:prstGeom>
        </p:spPr>
        <p:txBody>
          <a:bodyPr lIns="91440" tIns="45720" rIns="91440" bIns="45720" anchor="t">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GB">
              <a:solidFill>
                <a:schemeClr val="tx1"/>
              </a:solidFill>
            </a:endParaRPr>
          </a:p>
        </p:txBody>
      </p:sp>
      <p:sp>
        <p:nvSpPr>
          <p:cNvPr id="3" name="TextBox 2">
            <a:extLst>
              <a:ext uri="{FF2B5EF4-FFF2-40B4-BE49-F238E27FC236}">
                <a16:creationId xmlns:a16="http://schemas.microsoft.com/office/drawing/2014/main" id="{BCF6FB4F-1404-9F47-1B6E-23EC9498D287}"/>
              </a:ext>
            </a:extLst>
          </p:cNvPr>
          <p:cNvSpPr txBox="1"/>
          <p:nvPr/>
        </p:nvSpPr>
        <p:spPr>
          <a:xfrm>
            <a:off x="622832" y="2096185"/>
            <a:ext cx="5137526" cy="2062103"/>
          </a:xfrm>
          <a:prstGeom prst="rect">
            <a:avLst/>
          </a:prstGeom>
          <a:noFill/>
        </p:spPr>
        <p:txBody>
          <a:bodyPr wrap="square" lIns="91440" tIns="45720" rIns="91440" bIns="45720" anchor="t">
            <a:spAutoFit/>
          </a:bodyPr>
          <a:lstStyle/>
          <a:p>
            <a:pPr algn="ctr"/>
            <a:r>
              <a:rPr lang="en-GB" sz="3200"/>
              <a:t>Please use the QR Code to </a:t>
            </a:r>
            <a:r>
              <a:rPr lang="en-GB" sz="3200" dirty="0"/>
              <a:t>log your attendance and provide feedback on the evening.</a:t>
            </a:r>
          </a:p>
        </p:txBody>
      </p:sp>
      <p:pic>
        <p:nvPicPr>
          <p:cNvPr id="4" name="Picture 3" descr="A qr code on a white background&#10;&#10;AI-generated content may be incorrect.">
            <a:extLst>
              <a:ext uri="{FF2B5EF4-FFF2-40B4-BE49-F238E27FC236}">
                <a16:creationId xmlns:a16="http://schemas.microsoft.com/office/drawing/2014/main" id="{0EF04DD4-D4F6-25A7-8709-05B4CA4BDF15}"/>
              </a:ext>
            </a:extLst>
          </p:cNvPr>
          <p:cNvPicPr>
            <a:picLocks noChangeAspect="1"/>
          </p:cNvPicPr>
          <p:nvPr/>
        </p:nvPicPr>
        <p:blipFill>
          <a:blip r:embed="rId3"/>
          <a:stretch>
            <a:fillRect/>
          </a:stretch>
        </p:blipFill>
        <p:spPr>
          <a:xfrm>
            <a:off x="6010514" y="89064"/>
            <a:ext cx="6098739" cy="5828806"/>
          </a:xfrm>
          <a:prstGeom prst="rect">
            <a:avLst/>
          </a:prstGeom>
        </p:spPr>
      </p:pic>
    </p:spTree>
    <p:extLst>
      <p:ext uri="{BB962C8B-B14F-4D97-AF65-F5344CB8AC3E}">
        <p14:creationId xmlns:p14="http://schemas.microsoft.com/office/powerpoint/2010/main" val="33799784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112C098-3922-4C36-8B8A-D0576D677314}"/>
              </a:ext>
            </a:extLst>
          </p:cNvPr>
          <p:cNvSpPr>
            <a:spLocks noGrp="1"/>
          </p:cNvSpPr>
          <p:nvPr>
            <p:ph type="body" sz="quarter" idx="10"/>
          </p:nvPr>
        </p:nvSpPr>
        <p:spPr/>
        <p:txBody>
          <a:bodyPr>
            <a:normAutofit fontScale="92500" lnSpcReduction="10000"/>
          </a:bodyPr>
          <a:lstStyle/>
          <a:p>
            <a:r>
              <a:rPr lang="en-GB" sz="5400">
                <a:solidFill>
                  <a:schemeClr val="bg1"/>
                </a:solidFill>
              </a:rPr>
              <a:t>Thank you for listening</a:t>
            </a:r>
          </a:p>
        </p:txBody>
      </p:sp>
    </p:spTree>
    <p:extLst>
      <p:ext uri="{BB962C8B-B14F-4D97-AF65-F5344CB8AC3E}">
        <p14:creationId xmlns:p14="http://schemas.microsoft.com/office/powerpoint/2010/main" val="2810901657"/>
      </p:ext>
    </p:extLst>
  </p:cSld>
  <p:clrMapOvr>
    <a:masterClrMapping/>
  </p:clrMapOvr>
</p:sld>
</file>

<file path=ppt/theme/theme1.xml><?xml version="1.0" encoding="utf-8"?>
<a:theme xmlns:a="http://schemas.openxmlformats.org/drawingml/2006/main" name="Front Cover Slid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nbigh PowerPoint Template - May 2024" id="{E35250E1-6BBC-4557-B54D-95FFE1AACF07}" vid="{A2262E83-701E-407E-BD99-CC89D60B7C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Denbigh PowerPoint Template - May 2024</Template>
  <TotalTime>3</TotalTime>
  <Words>3422</Words>
  <Application>Microsoft Office PowerPoint</Application>
  <PresentationFormat>Widescreen</PresentationFormat>
  <Paragraphs>482</Paragraphs>
  <Slides>47</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Aptos</vt:lpstr>
      <vt:lpstr>Aptos Display</vt:lpstr>
      <vt:lpstr>Arial</vt:lpstr>
      <vt:lpstr>Arial,Sans-Serif</vt:lpstr>
      <vt:lpstr>Calibri</vt:lpstr>
      <vt:lpstr>Symbol</vt:lpstr>
      <vt:lpstr>Wingdings</vt:lpstr>
      <vt:lpstr>Front Cover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Assessment and Reporting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Year 7 Enrichment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7 Learning Pathways evening</dc:title>
  <dc:creator>H.Fry (HEF)</dc:creator>
  <cp:lastModifiedBy>T.Stewart (TAS)</cp:lastModifiedBy>
  <cp:revision>165</cp:revision>
  <cp:lastPrinted>2023-09-11T16:09:49Z</cp:lastPrinted>
  <dcterms:created xsi:type="dcterms:W3CDTF">2022-06-22T07:22:02Z</dcterms:created>
  <dcterms:modified xsi:type="dcterms:W3CDTF">2025-09-16T08:52:39Z</dcterms:modified>
</cp:coreProperties>
</file>