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wdp" ContentType="image/vnd.ms-photo"/>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0"/>
  </p:notesMasterIdLst>
  <p:sldIdLst>
    <p:sldId id="504" r:id="rId2"/>
    <p:sldId id="505" r:id="rId3"/>
    <p:sldId id="611" r:id="rId4"/>
    <p:sldId id="612" r:id="rId5"/>
    <p:sldId id="613" r:id="rId6"/>
    <p:sldId id="614" r:id="rId7"/>
    <p:sldId id="615" r:id="rId8"/>
    <p:sldId id="494" r:id="rId9"/>
    <p:sldId id="617" r:id="rId10"/>
    <p:sldId id="511" r:id="rId11"/>
    <p:sldId id="621" r:id="rId12"/>
    <p:sldId id="334" r:id="rId13"/>
    <p:sldId id="332" r:id="rId14"/>
    <p:sldId id="327" r:id="rId15"/>
    <p:sldId id="341" r:id="rId16"/>
    <p:sldId id="618" r:id="rId17"/>
    <p:sldId id="567" r:id="rId18"/>
    <p:sldId id="568" r:id="rId19"/>
    <p:sldId id="570" r:id="rId20"/>
    <p:sldId id="571" r:id="rId21"/>
    <p:sldId id="573" r:id="rId22"/>
    <p:sldId id="572" r:id="rId23"/>
    <p:sldId id="574" r:id="rId24"/>
    <p:sldId id="575" r:id="rId25"/>
    <p:sldId id="576" r:id="rId26"/>
    <p:sldId id="619" r:id="rId27"/>
    <p:sldId id="580" r:id="rId28"/>
    <p:sldId id="624" r:id="rId29"/>
    <p:sldId id="581" r:id="rId30"/>
    <p:sldId id="582" r:id="rId31"/>
    <p:sldId id="583" r:id="rId32"/>
    <p:sldId id="584" r:id="rId33"/>
    <p:sldId id="610" r:id="rId34"/>
    <p:sldId id="585" r:id="rId35"/>
    <p:sldId id="535" r:id="rId36"/>
    <p:sldId id="502" r:id="rId37"/>
    <p:sldId id="605" r:id="rId38"/>
    <p:sldId id="578" r:id="rId39"/>
    <p:sldId id="586" r:id="rId40"/>
    <p:sldId id="606" r:id="rId41"/>
    <p:sldId id="594" r:id="rId42"/>
    <p:sldId id="587" r:id="rId43"/>
    <p:sldId id="591" r:id="rId44"/>
    <p:sldId id="588" r:id="rId45"/>
    <p:sldId id="589" r:id="rId46"/>
    <p:sldId id="590" r:id="rId47"/>
    <p:sldId id="596" r:id="rId48"/>
    <p:sldId id="598" r:id="rId49"/>
    <p:sldId id="604" r:id="rId50"/>
    <p:sldId id="275" r:id="rId51"/>
    <p:sldId id="626" r:id="rId52"/>
    <p:sldId id="620" r:id="rId53"/>
    <p:sldId id="601" r:id="rId54"/>
    <p:sldId id="630" r:id="rId55"/>
    <p:sldId id="622" r:id="rId56"/>
    <p:sldId id="629" r:id="rId57"/>
    <p:sldId id="602" r:id="rId58"/>
    <p:sldId id="609"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1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68"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customXml" Target="../customXml/item1.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customXml" Target="../customXml/item2.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Dolling (LDG)" userId="be7c1a1e-da1b-4a9b-9cd9-857e4acfde2e" providerId="ADAL" clId="{59EFCAA7-4693-4742-8936-3071B060BF94}"/>
    <pc:docChg chg="undo custSel addSld delSld modSld">
      <pc:chgData name="L.Dolling (LDG)" userId="be7c1a1e-da1b-4a9b-9cd9-857e4acfde2e" providerId="ADAL" clId="{59EFCAA7-4693-4742-8936-3071B060BF94}" dt="2026-09-14T15:48:48.897" v="448" actId="478"/>
      <pc:docMkLst>
        <pc:docMk/>
      </pc:docMkLst>
      <pc:sldChg chg="del">
        <pc:chgData name="L.Dolling (LDG)" userId="be7c1a1e-da1b-4a9b-9cd9-857e4acfde2e" providerId="ADAL" clId="{59EFCAA7-4693-4742-8936-3071B060BF94}" dt="2026-09-14T15:37:38.348" v="0" actId="47"/>
        <pc:sldMkLst>
          <pc:docMk/>
          <pc:sldMk cId="675725736" sldId="257"/>
        </pc:sldMkLst>
      </pc:sldChg>
      <pc:sldChg chg="del">
        <pc:chgData name="L.Dolling (LDG)" userId="be7c1a1e-da1b-4a9b-9cd9-857e4acfde2e" providerId="ADAL" clId="{59EFCAA7-4693-4742-8936-3071B060BF94}" dt="2026-09-14T15:37:38.348" v="0" actId="47"/>
        <pc:sldMkLst>
          <pc:docMk/>
          <pc:sldMk cId="3833363313" sldId="263"/>
        </pc:sldMkLst>
      </pc:sldChg>
      <pc:sldChg chg="addSp delSp modSp mod">
        <pc:chgData name="L.Dolling (LDG)" userId="be7c1a1e-da1b-4a9b-9cd9-857e4acfde2e" providerId="ADAL" clId="{59EFCAA7-4693-4742-8936-3071B060BF94}" dt="2026-09-14T15:45:02.123" v="334" actId="1076"/>
        <pc:sldMkLst>
          <pc:docMk/>
          <pc:sldMk cId="2055831161" sldId="275"/>
        </pc:sldMkLst>
        <pc:spChg chg="mod">
          <ac:chgData name="L.Dolling (LDG)" userId="be7c1a1e-da1b-4a9b-9cd9-857e4acfde2e" providerId="ADAL" clId="{59EFCAA7-4693-4742-8936-3071B060BF94}" dt="2026-09-14T15:44:51.896" v="328" actId="27636"/>
          <ac:spMkLst>
            <pc:docMk/>
            <pc:sldMk cId="2055831161" sldId="275"/>
            <ac:spMk id="2" creationId="{1E86D4C9-3F08-57C7-A74C-24D8618FBD47}"/>
          </ac:spMkLst>
        </pc:spChg>
        <pc:picChg chg="add mod">
          <ac:chgData name="L.Dolling (LDG)" userId="be7c1a1e-da1b-4a9b-9cd9-857e4acfde2e" providerId="ADAL" clId="{59EFCAA7-4693-4742-8936-3071B060BF94}" dt="2026-09-14T15:44:53.174" v="329" actId="1076"/>
          <ac:picMkLst>
            <pc:docMk/>
            <pc:sldMk cId="2055831161" sldId="275"/>
            <ac:picMk id="5" creationId="{B7E31526-CE5B-6BF5-9990-572AAEF0E2BC}"/>
          </ac:picMkLst>
        </pc:picChg>
        <pc:picChg chg="add del">
          <ac:chgData name="L.Dolling (LDG)" userId="be7c1a1e-da1b-4a9b-9cd9-857e4acfde2e" providerId="ADAL" clId="{59EFCAA7-4693-4742-8936-3071B060BF94}" dt="2026-09-14T15:44:26.258" v="314" actId="22"/>
          <ac:picMkLst>
            <pc:docMk/>
            <pc:sldMk cId="2055831161" sldId="275"/>
            <ac:picMk id="7" creationId="{68C8F925-F711-EA6C-3C4B-C75706601F14}"/>
          </ac:picMkLst>
        </pc:picChg>
        <pc:picChg chg="add mod ord">
          <ac:chgData name="L.Dolling (LDG)" userId="be7c1a1e-da1b-4a9b-9cd9-857e4acfde2e" providerId="ADAL" clId="{59EFCAA7-4693-4742-8936-3071B060BF94}" dt="2026-09-14T15:45:02.123" v="334" actId="1076"/>
          <ac:picMkLst>
            <pc:docMk/>
            <pc:sldMk cId="2055831161" sldId="275"/>
            <ac:picMk id="9" creationId="{6FF39283-1467-D991-20C7-32D8D9769B2C}"/>
          </ac:picMkLst>
        </pc:picChg>
      </pc:sldChg>
      <pc:sldChg chg="add del">
        <pc:chgData name="L.Dolling (LDG)" userId="be7c1a1e-da1b-4a9b-9cd9-857e4acfde2e" providerId="ADAL" clId="{59EFCAA7-4693-4742-8936-3071B060BF94}" dt="2026-09-14T15:44:43.057" v="323" actId="47"/>
        <pc:sldMkLst>
          <pc:docMk/>
          <pc:sldMk cId="837220099" sldId="276"/>
        </pc:sldMkLst>
      </pc:sldChg>
      <pc:sldChg chg="del">
        <pc:chgData name="L.Dolling (LDG)" userId="be7c1a1e-da1b-4a9b-9cd9-857e4acfde2e" providerId="ADAL" clId="{59EFCAA7-4693-4742-8936-3071B060BF94}" dt="2026-09-14T15:38:24.488" v="1" actId="47"/>
        <pc:sldMkLst>
          <pc:docMk/>
          <pc:sldMk cId="3917666831" sldId="277"/>
        </pc:sldMkLst>
      </pc:sldChg>
      <pc:sldChg chg="modSp mod modAnim">
        <pc:chgData name="L.Dolling (LDG)" userId="be7c1a1e-da1b-4a9b-9cd9-857e4acfde2e" providerId="ADAL" clId="{59EFCAA7-4693-4742-8936-3071B060BF94}" dt="2026-09-14T15:47:40.185" v="442" actId="1036"/>
        <pc:sldMkLst>
          <pc:docMk/>
          <pc:sldMk cId="1598198054" sldId="494"/>
        </pc:sldMkLst>
        <pc:spChg chg="mod">
          <ac:chgData name="L.Dolling (LDG)" userId="be7c1a1e-da1b-4a9b-9cd9-857e4acfde2e" providerId="ADAL" clId="{59EFCAA7-4693-4742-8936-3071B060BF94}" dt="2026-09-14T15:47:40.185" v="442" actId="1036"/>
          <ac:spMkLst>
            <pc:docMk/>
            <pc:sldMk cId="1598198054" sldId="494"/>
            <ac:spMk id="3" creationId="{9F119DBA-0D8C-52A1-1C2E-9D6DB9623D81}"/>
          </ac:spMkLst>
        </pc:spChg>
      </pc:sldChg>
      <pc:sldChg chg="modSp mod">
        <pc:chgData name="L.Dolling (LDG)" userId="be7c1a1e-da1b-4a9b-9cd9-857e4acfde2e" providerId="ADAL" clId="{59EFCAA7-4693-4742-8936-3071B060BF94}" dt="2026-09-14T15:48:38.974" v="446" actId="14100"/>
        <pc:sldMkLst>
          <pc:docMk/>
          <pc:sldMk cId="3769375254" sldId="576"/>
        </pc:sldMkLst>
        <pc:spChg chg="mod">
          <ac:chgData name="L.Dolling (LDG)" userId="be7c1a1e-da1b-4a9b-9cd9-857e4acfde2e" providerId="ADAL" clId="{59EFCAA7-4693-4742-8936-3071B060BF94}" dt="2026-09-14T15:48:38.974" v="446" actId="14100"/>
          <ac:spMkLst>
            <pc:docMk/>
            <pc:sldMk cId="3769375254" sldId="576"/>
            <ac:spMk id="2" creationId="{F20FE55B-AF9E-76F8-6B0D-8ECB860497C4}"/>
          </ac:spMkLst>
        </pc:spChg>
        <pc:spChg chg="mod">
          <ac:chgData name="L.Dolling (LDG)" userId="be7c1a1e-da1b-4a9b-9cd9-857e4acfde2e" providerId="ADAL" clId="{59EFCAA7-4693-4742-8936-3071B060BF94}" dt="2026-09-14T15:48:35.343" v="444" actId="5793"/>
          <ac:spMkLst>
            <pc:docMk/>
            <pc:sldMk cId="3769375254" sldId="576"/>
            <ac:spMk id="3" creationId="{95E7647A-8AC7-14A4-5FBD-E363ACC47100}"/>
          </ac:spMkLst>
        </pc:spChg>
      </pc:sldChg>
      <pc:sldChg chg="modSp mod">
        <pc:chgData name="L.Dolling (LDG)" userId="be7c1a1e-da1b-4a9b-9cd9-857e4acfde2e" providerId="ADAL" clId="{59EFCAA7-4693-4742-8936-3071B060BF94}" dt="2026-09-14T15:39:19.820" v="102" actId="1076"/>
        <pc:sldMkLst>
          <pc:docMk/>
          <pc:sldMk cId="3332226564" sldId="611"/>
        </pc:sldMkLst>
        <pc:spChg chg="mod">
          <ac:chgData name="L.Dolling (LDG)" userId="be7c1a1e-da1b-4a9b-9cd9-857e4acfde2e" providerId="ADAL" clId="{59EFCAA7-4693-4742-8936-3071B060BF94}" dt="2026-09-14T15:39:19.820" v="102" actId="1076"/>
          <ac:spMkLst>
            <pc:docMk/>
            <pc:sldMk cId="3332226564" sldId="611"/>
            <ac:spMk id="2" creationId="{00000000-0000-0000-0000-000000000000}"/>
          </ac:spMkLst>
        </pc:spChg>
      </pc:sldChg>
      <pc:sldChg chg="modSp mod">
        <pc:chgData name="L.Dolling (LDG)" userId="be7c1a1e-da1b-4a9b-9cd9-857e4acfde2e" providerId="ADAL" clId="{59EFCAA7-4693-4742-8936-3071B060BF94}" dt="2026-09-14T15:41:14.945" v="240" actId="20577"/>
        <pc:sldMkLst>
          <pc:docMk/>
          <pc:sldMk cId="2620332503" sldId="613"/>
        </pc:sldMkLst>
        <pc:spChg chg="mod">
          <ac:chgData name="L.Dolling (LDG)" userId="be7c1a1e-da1b-4a9b-9cd9-857e4acfde2e" providerId="ADAL" clId="{59EFCAA7-4693-4742-8936-3071B060BF94}" dt="2026-09-14T15:41:14.945" v="240" actId="20577"/>
          <ac:spMkLst>
            <pc:docMk/>
            <pc:sldMk cId="2620332503" sldId="613"/>
            <ac:spMk id="3" creationId="{2166F812-6BFB-2152-87AC-319398E7A154}"/>
          </ac:spMkLst>
        </pc:spChg>
        <pc:spChg chg="mod">
          <ac:chgData name="L.Dolling (LDG)" userId="be7c1a1e-da1b-4a9b-9cd9-857e4acfde2e" providerId="ADAL" clId="{59EFCAA7-4693-4742-8936-3071B060BF94}" dt="2026-09-14T15:39:36.980" v="115" actId="5793"/>
          <ac:spMkLst>
            <pc:docMk/>
            <pc:sldMk cId="2620332503" sldId="613"/>
            <ac:spMk id="4" creationId="{8246CA5B-4E76-B9D1-8895-61C89C2B60AC}"/>
          </ac:spMkLst>
        </pc:spChg>
      </pc:sldChg>
      <pc:sldChg chg="modAnim">
        <pc:chgData name="L.Dolling (LDG)" userId="be7c1a1e-da1b-4a9b-9cd9-857e4acfde2e" providerId="ADAL" clId="{59EFCAA7-4693-4742-8936-3071B060BF94}" dt="2026-09-14T15:46:03.689" v="335"/>
        <pc:sldMkLst>
          <pc:docMk/>
          <pc:sldMk cId="382390335" sldId="614"/>
        </pc:sldMkLst>
      </pc:sldChg>
      <pc:sldChg chg="modAnim">
        <pc:chgData name="L.Dolling (LDG)" userId="be7c1a1e-da1b-4a9b-9cd9-857e4acfde2e" providerId="ADAL" clId="{59EFCAA7-4693-4742-8936-3071B060BF94}" dt="2026-09-14T15:46:08.222" v="336"/>
        <pc:sldMkLst>
          <pc:docMk/>
          <pc:sldMk cId="3884759525" sldId="615"/>
        </pc:sldMkLst>
      </pc:sldChg>
      <pc:sldChg chg="modAnim">
        <pc:chgData name="L.Dolling (LDG)" userId="be7c1a1e-da1b-4a9b-9cd9-857e4acfde2e" providerId="ADAL" clId="{59EFCAA7-4693-4742-8936-3071B060BF94}" dt="2026-09-14T15:47:46.331" v="443"/>
        <pc:sldMkLst>
          <pc:docMk/>
          <pc:sldMk cId="3644243343" sldId="617"/>
        </pc:sldMkLst>
      </pc:sldChg>
      <pc:sldChg chg="delSp modSp mod">
        <pc:chgData name="L.Dolling (LDG)" userId="be7c1a1e-da1b-4a9b-9cd9-857e4acfde2e" providerId="ADAL" clId="{59EFCAA7-4693-4742-8936-3071B060BF94}" dt="2026-09-14T15:48:48.897" v="448" actId="478"/>
        <pc:sldMkLst>
          <pc:docMk/>
          <pc:sldMk cId="180540107" sldId="618"/>
        </pc:sldMkLst>
        <pc:spChg chg="mod">
          <ac:chgData name="L.Dolling (LDG)" userId="be7c1a1e-da1b-4a9b-9cd9-857e4acfde2e" providerId="ADAL" clId="{59EFCAA7-4693-4742-8936-3071B060BF94}" dt="2026-09-14T15:48:47.722" v="447" actId="1076"/>
          <ac:spMkLst>
            <pc:docMk/>
            <pc:sldMk cId="180540107" sldId="618"/>
            <ac:spMk id="2" creationId="{03CC8AFD-FD6F-4316-B1B3-81F2F929926F}"/>
          </ac:spMkLst>
        </pc:spChg>
        <pc:spChg chg="del">
          <ac:chgData name="L.Dolling (LDG)" userId="be7c1a1e-da1b-4a9b-9cd9-857e4acfde2e" providerId="ADAL" clId="{59EFCAA7-4693-4742-8936-3071B060BF94}" dt="2026-09-14T15:48:48.897" v="448" actId="478"/>
          <ac:spMkLst>
            <pc:docMk/>
            <pc:sldMk cId="180540107" sldId="618"/>
            <ac:spMk id="3" creationId="{030A5797-AC47-3D93-4592-6D063541ED87}"/>
          </ac:spMkLst>
        </pc:spChg>
      </pc:sldChg>
      <pc:sldChg chg="del">
        <pc:chgData name="L.Dolling (LDG)" userId="be7c1a1e-da1b-4a9b-9cd9-857e4acfde2e" providerId="ADAL" clId="{59EFCAA7-4693-4742-8936-3071B060BF94}" dt="2026-09-14T15:37:38.348" v="0" actId="47"/>
        <pc:sldMkLst>
          <pc:docMk/>
          <pc:sldMk cId="133105144" sldId="623"/>
        </pc:sldMkLst>
      </pc:sldChg>
      <pc:sldChg chg="del">
        <pc:chgData name="L.Dolling (LDG)" userId="be7c1a1e-da1b-4a9b-9cd9-857e4acfde2e" providerId="ADAL" clId="{59EFCAA7-4693-4742-8936-3071B060BF94}" dt="2026-09-14T15:44:11.517" v="310" actId="47"/>
        <pc:sldMkLst>
          <pc:docMk/>
          <pc:sldMk cId="3222481881" sldId="627"/>
        </pc:sldMkLst>
      </pc:sldChg>
      <pc:sldChg chg="addSp modSp new mod">
        <pc:chgData name="L.Dolling (LDG)" userId="be7c1a1e-da1b-4a9b-9cd9-857e4acfde2e" providerId="ADAL" clId="{59EFCAA7-4693-4742-8936-3071B060BF94}" dt="2026-09-14T15:43:47.943" v="305" actId="1076"/>
        <pc:sldMkLst>
          <pc:docMk/>
          <pc:sldMk cId="3933390712" sldId="630"/>
        </pc:sldMkLst>
        <pc:spChg chg="add mod">
          <ac:chgData name="L.Dolling (LDG)" userId="be7c1a1e-da1b-4a9b-9cd9-857e4acfde2e" providerId="ADAL" clId="{59EFCAA7-4693-4742-8936-3071B060BF94}" dt="2026-09-14T15:43:47.943" v="305" actId="1076"/>
          <ac:spMkLst>
            <pc:docMk/>
            <pc:sldMk cId="3933390712" sldId="630"/>
            <ac:spMk id="4" creationId="{438A39A4-0F56-1C3A-BC29-6506AD908DDB}"/>
          </ac:spMkLst>
        </pc:spChg>
        <pc:picChg chg="add mod">
          <ac:chgData name="L.Dolling (LDG)" userId="be7c1a1e-da1b-4a9b-9cd9-857e4acfde2e" providerId="ADAL" clId="{59EFCAA7-4693-4742-8936-3071B060BF94}" dt="2026-09-14T15:43:35.272" v="293" actId="14100"/>
          <ac:picMkLst>
            <pc:docMk/>
            <pc:sldMk cId="3933390712" sldId="630"/>
            <ac:picMk id="3" creationId="{43C41AAD-B387-9C45-1569-D48614AEB7C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A44327-05EA-4437-A474-5BF7405C9545}" type="datetimeFigureOut">
              <a:rPr lang="en-GB" smtClean="0"/>
              <a:t>14/09/2026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57900B-4F8E-4AC5-BAEE-F61FE4D5F023}" type="slidenum">
              <a:rPr lang="en-GB" smtClean="0"/>
              <a:t>‹#›</a:t>
            </a:fld>
            <a:endParaRPr lang="en-GB"/>
          </a:p>
        </p:txBody>
      </p:sp>
    </p:spTree>
    <p:extLst>
      <p:ext uri="{BB962C8B-B14F-4D97-AF65-F5344CB8AC3E}">
        <p14:creationId xmlns:p14="http://schemas.microsoft.com/office/powerpoint/2010/main" val="2983361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p>
        </p:txBody>
      </p:sp>
      <p:sp>
        <p:nvSpPr>
          <p:cNvPr id="4" name="Slide Number Placeholder 3"/>
          <p:cNvSpPr>
            <a:spLocks noGrp="1"/>
          </p:cNvSpPr>
          <p:nvPr>
            <p:ph type="sldNum" sz="quarter" idx="10"/>
          </p:nvPr>
        </p:nvSpPr>
        <p:spPr/>
        <p:txBody>
          <a:bodyPr/>
          <a:lstStyle/>
          <a:p>
            <a:pPr>
              <a:defRPr/>
            </a:pPr>
            <a:fld id="{84120172-EAFD-4169-BAF0-85921B6AF148}" type="slidenum">
              <a:rPr lang="en-GB" smtClean="0"/>
              <a:pPr>
                <a:defRPr/>
              </a:pPr>
              <a:t>3</a:t>
            </a:fld>
            <a:endParaRPr lang="en-GB" dirty="0"/>
          </a:p>
        </p:txBody>
      </p:sp>
    </p:spTree>
    <p:extLst>
      <p:ext uri="{BB962C8B-B14F-4D97-AF65-F5344CB8AC3E}">
        <p14:creationId xmlns:p14="http://schemas.microsoft.com/office/powerpoint/2010/main" val="3356989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B7F7019-D0E6-4083-B4B4-49220BEDA2AC}" type="slidenum">
              <a:rPr lang="en-GB" smtClean="0"/>
              <a:t>8</a:t>
            </a:fld>
            <a:endParaRPr lang="en-GB"/>
          </a:p>
        </p:txBody>
      </p:sp>
    </p:spTree>
    <p:extLst>
      <p:ext uri="{BB962C8B-B14F-4D97-AF65-F5344CB8AC3E}">
        <p14:creationId xmlns:p14="http://schemas.microsoft.com/office/powerpoint/2010/main" val="6756143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GB"/>
              <a:t>I want to take a moment to address an important topic that affects not only our school community but also society at large—</a:t>
            </a:r>
            <a:r>
              <a:rPr lang="en-GB" i="1"/>
              <a:t>snitching</a:t>
            </a:r>
            <a:r>
              <a:rPr lang="en-GB"/>
              <a:t>.</a:t>
            </a:r>
          </a:p>
          <a:p>
            <a:pPr>
              <a:buNone/>
            </a:pPr>
            <a:r>
              <a:rPr lang="en-GB"/>
              <a:t>The term “snitching” often carries a negative connotation, but it’s important to take a step back and reflect on what it truly means. At its core, “snitching” refers to informing on someone, typically about actions that are harmful or unlawful. The idea of snitching is often seen as betraying loyalty, but I urge you to think about the broader context.</a:t>
            </a:r>
          </a:p>
          <a:p>
            <a:pPr>
              <a:buNone/>
            </a:pPr>
            <a:r>
              <a:rPr lang="en-GB"/>
              <a:t>There’s a difference between protecting others and standing by while harmful actions go unchecked. If you witness bullying, cheating, violence, or any form of injustice, it's not about being a "snitch"—it's about doing the right thing. Sometimes, speaking up is the only way to protect someone from harm or to prevent further damage. True loyalty to our community means creating an environment where everyone feels safe and valued.</a:t>
            </a:r>
          </a:p>
          <a:p>
            <a:pPr>
              <a:buNone/>
            </a:pPr>
            <a:r>
              <a:rPr lang="en-GB"/>
              <a:t>It’s understandable that peer pressure or fear of judgment may lead to hesitation, but remember that your actions have the power to shape the culture around you. Be the person who stands up for what’s right, not just for what’s easy. You’re never alone in seeking help or guidance—teachers, counsellors, and administrators are here to support you.</a:t>
            </a:r>
          </a:p>
          <a:p>
            <a:r>
              <a:rPr lang="en-GB"/>
              <a:t>Let’s challenge the notion of “snitching” and shift towards a culture of responsibility, care, and accountability. Your voice matters, and by using it for good, you can make a positive difference.</a:t>
            </a:r>
          </a:p>
        </p:txBody>
      </p:sp>
      <p:sp>
        <p:nvSpPr>
          <p:cNvPr id="4" name="Slide Number Placeholder 3"/>
          <p:cNvSpPr>
            <a:spLocks noGrp="1"/>
          </p:cNvSpPr>
          <p:nvPr>
            <p:ph type="sldNum" sz="quarter" idx="5"/>
          </p:nvPr>
        </p:nvSpPr>
        <p:spPr/>
        <p:txBody>
          <a:bodyPr/>
          <a:lstStyle/>
          <a:p>
            <a:fld id="{AD9D2A90-1CB8-45A0-9063-0A7BCD01920A}" type="slidenum">
              <a:rPr lang="en-GB" smtClean="0"/>
              <a:t>13</a:t>
            </a:fld>
            <a:endParaRPr lang="en-GB"/>
          </a:p>
        </p:txBody>
      </p:sp>
    </p:spTree>
    <p:extLst>
      <p:ext uri="{BB962C8B-B14F-4D97-AF65-F5344CB8AC3E}">
        <p14:creationId xmlns:p14="http://schemas.microsoft.com/office/powerpoint/2010/main" val="33325237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Appropriate use of online call it in </a:t>
            </a:r>
          </a:p>
        </p:txBody>
      </p:sp>
      <p:sp>
        <p:nvSpPr>
          <p:cNvPr id="4" name="Slide Number Placeholder 3"/>
          <p:cNvSpPr>
            <a:spLocks noGrp="1"/>
          </p:cNvSpPr>
          <p:nvPr>
            <p:ph type="sldNum" sz="quarter" idx="5"/>
          </p:nvPr>
        </p:nvSpPr>
        <p:spPr/>
        <p:txBody>
          <a:bodyPr/>
          <a:lstStyle/>
          <a:p>
            <a:fld id="{AD9D2A90-1CB8-45A0-9063-0A7BCD01920A}" type="slidenum">
              <a:rPr lang="en-GB" smtClean="0"/>
              <a:t>14</a:t>
            </a:fld>
            <a:endParaRPr lang="en-GB"/>
          </a:p>
        </p:txBody>
      </p:sp>
    </p:spTree>
    <p:extLst>
      <p:ext uri="{BB962C8B-B14F-4D97-AF65-F5344CB8AC3E}">
        <p14:creationId xmlns:p14="http://schemas.microsoft.com/office/powerpoint/2010/main" val="27426741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61B3995-39DA-4A7E-8056-DDC77DDD1928}" type="slidenum">
              <a:rPr lang="en-GB" smtClean="0"/>
              <a:t>16</a:t>
            </a:fld>
            <a:endParaRPr lang="en-GB"/>
          </a:p>
        </p:txBody>
      </p:sp>
    </p:spTree>
    <p:extLst>
      <p:ext uri="{BB962C8B-B14F-4D97-AF65-F5344CB8AC3E}">
        <p14:creationId xmlns:p14="http://schemas.microsoft.com/office/powerpoint/2010/main" val="5607783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71AF8E5-5FFB-4084-B77C-520B3A68D911}" type="slidenum">
              <a:rPr lang="en-GB" smtClean="0"/>
              <a:t>35</a:t>
            </a:fld>
            <a:endParaRPr lang="en-GB"/>
          </a:p>
        </p:txBody>
      </p:sp>
    </p:spTree>
    <p:extLst>
      <p:ext uri="{BB962C8B-B14F-4D97-AF65-F5344CB8AC3E}">
        <p14:creationId xmlns:p14="http://schemas.microsoft.com/office/powerpoint/2010/main" val="2564491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6829A1-A816-4677-8F3B-4809326D6828}" type="slidenum">
              <a:rPr lang="en-GB" smtClean="0"/>
              <a:t>36</a:t>
            </a:fld>
            <a:endParaRPr lang="en-GB"/>
          </a:p>
        </p:txBody>
      </p:sp>
    </p:spTree>
    <p:extLst>
      <p:ext uri="{BB962C8B-B14F-4D97-AF65-F5344CB8AC3E}">
        <p14:creationId xmlns:p14="http://schemas.microsoft.com/office/powerpoint/2010/main" val="217492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E047B79-28A4-453C-B73F-67E17121E39C}" type="slidenum">
              <a:rPr lang="en-GB" smtClean="0"/>
              <a:t>43</a:t>
            </a:fld>
            <a:endParaRPr lang="en-GB"/>
          </a:p>
        </p:txBody>
      </p:sp>
    </p:spTree>
    <p:extLst>
      <p:ext uri="{BB962C8B-B14F-4D97-AF65-F5344CB8AC3E}">
        <p14:creationId xmlns:p14="http://schemas.microsoft.com/office/powerpoint/2010/main" val="32518608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E047B79-28A4-453C-B73F-67E17121E39C}" type="slidenum">
              <a:rPr lang="en-GB" smtClean="0"/>
              <a:t>45</a:t>
            </a:fld>
            <a:endParaRPr lang="en-GB"/>
          </a:p>
        </p:txBody>
      </p:sp>
    </p:spTree>
    <p:extLst>
      <p:ext uri="{BB962C8B-B14F-4D97-AF65-F5344CB8AC3E}">
        <p14:creationId xmlns:p14="http://schemas.microsoft.com/office/powerpoint/2010/main" val="17456031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Front Cover">
    <p:bg>
      <p:bgPr>
        <a:solidFill>
          <a:srgbClr val="213568"/>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D066EE-9FCC-3108-2C5A-0B792C57318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 y="0"/>
            <a:ext cx="12192000" cy="6866552"/>
          </a:xfrm>
          <a:prstGeom prst="rect">
            <a:avLst/>
          </a:prstGeom>
        </p:spPr>
      </p:pic>
      <p:sp>
        <p:nvSpPr>
          <p:cNvPr id="4" name="TextBox 3">
            <a:extLst>
              <a:ext uri="{FF2B5EF4-FFF2-40B4-BE49-F238E27FC236}">
                <a16:creationId xmlns:a16="http://schemas.microsoft.com/office/drawing/2014/main" id="{B57A6F76-FADF-D62F-D523-1153E0682AA4}"/>
              </a:ext>
            </a:extLst>
          </p:cNvPr>
          <p:cNvSpPr txBox="1"/>
          <p:nvPr/>
        </p:nvSpPr>
        <p:spPr>
          <a:xfrm>
            <a:off x="6943722" y="5596950"/>
            <a:ext cx="4776339" cy="400110"/>
          </a:xfrm>
          <a:prstGeom prst="rect">
            <a:avLst/>
          </a:prstGeom>
          <a:noFill/>
        </p:spPr>
        <p:txBody>
          <a:bodyPr wrap="square" rtlCol="0">
            <a:spAutoFit/>
          </a:bodyPr>
          <a:lstStyle/>
          <a:p>
            <a:pPr lvl="0" algn="r"/>
            <a:r>
              <a:rPr lang="en-US" sz="2000" dirty="0">
                <a:solidFill>
                  <a:schemeClr val="tx2">
                    <a:lumMod val="50000"/>
                    <a:lumOff val="50000"/>
                  </a:schemeClr>
                </a:solidFill>
              </a:rPr>
              <a:t>Presented by:</a:t>
            </a:r>
            <a:endParaRPr lang="en-GB" sz="2000" dirty="0">
              <a:solidFill>
                <a:schemeClr val="tx2">
                  <a:lumMod val="50000"/>
                  <a:lumOff val="50000"/>
                </a:schemeClr>
              </a:solidFill>
            </a:endParaRPr>
          </a:p>
        </p:txBody>
      </p:sp>
      <p:pic>
        <p:nvPicPr>
          <p:cNvPr id="7" name="Picture 6">
            <a:extLst>
              <a:ext uri="{FF2B5EF4-FFF2-40B4-BE49-F238E27FC236}">
                <a16:creationId xmlns:a16="http://schemas.microsoft.com/office/drawing/2014/main" id="{FB6A9A5D-163A-062B-B424-2B9ACED9305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24445" y="3908015"/>
            <a:ext cx="2817609" cy="2728586"/>
          </a:xfrm>
          <a:prstGeom prst="rect">
            <a:avLst/>
          </a:prstGeom>
        </p:spPr>
      </p:pic>
      <p:sp>
        <p:nvSpPr>
          <p:cNvPr id="10" name="Title 9">
            <a:extLst>
              <a:ext uri="{FF2B5EF4-FFF2-40B4-BE49-F238E27FC236}">
                <a16:creationId xmlns:a16="http://schemas.microsoft.com/office/drawing/2014/main" id="{B9200BEB-A16B-807A-B12D-AF6965620037}"/>
              </a:ext>
            </a:extLst>
          </p:cNvPr>
          <p:cNvSpPr>
            <a:spLocks noGrp="1"/>
          </p:cNvSpPr>
          <p:nvPr>
            <p:ph type="title" hasCustomPrompt="1"/>
          </p:nvPr>
        </p:nvSpPr>
        <p:spPr>
          <a:xfrm>
            <a:off x="5363850" y="2477171"/>
            <a:ext cx="6348170" cy="2123657"/>
          </a:xfrm>
          <a:prstGeom prst="rect">
            <a:avLst/>
          </a:prstGeom>
        </p:spPr>
        <p:txBody>
          <a:bodyPr anchor="ctr">
            <a:normAutofit/>
          </a:bodyPr>
          <a:lstStyle>
            <a:lvl1pPr algn="r">
              <a:defRPr sz="6600">
                <a:solidFill>
                  <a:schemeClr val="bg1"/>
                </a:solidFill>
              </a:defRPr>
            </a:lvl1pPr>
          </a:lstStyle>
          <a:p>
            <a:r>
              <a:rPr lang="en-US" dirty="0"/>
              <a:t>Click to add Presentation Title</a:t>
            </a:r>
            <a:endParaRPr lang="en-GB" dirty="0"/>
          </a:p>
        </p:txBody>
      </p:sp>
      <p:sp>
        <p:nvSpPr>
          <p:cNvPr id="12" name="Text Placeholder 11">
            <a:extLst>
              <a:ext uri="{FF2B5EF4-FFF2-40B4-BE49-F238E27FC236}">
                <a16:creationId xmlns:a16="http://schemas.microsoft.com/office/drawing/2014/main" id="{BDA2E224-AD89-D1AC-C267-2540AB66A967}"/>
              </a:ext>
            </a:extLst>
          </p:cNvPr>
          <p:cNvSpPr>
            <a:spLocks noGrp="1"/>
          </p:cNvSpPr>
          <p:nvPr>
            <p:ph type="body" sz="quarter" idx="10" hasCustomPrompt="1"/>
          </p:nvPr>
        </p:nvSpPr>
        <p:spPr>
          <a:xfrm>
            <a:off x="6096000" y="4638283"/>
            <a:ext cx="5624513" cy="527050"/>
          </a:xfrm>
          <a:prstGeom prst="rect">
            <a:avLst/>
          </a:prstGeom>
        </p:spPr>
        <p:txBody>
          <a:bodyPr anchor="ctr"/>
          <a:lstStyle>
            <a:lvl1pPr marL="0" indent="0" algn="r">
              <a:buNone/>
              <a:defRPr>
                <a:solidFill>
                  <a:srgbClr val="4E95D9"/>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Presentation Subtitle</a:t>
            </a:r>
          </a:p>
        </p:txBody>
      </p:sp>
      <p:sp>
        <p:nvSpPr>
          <p:cNvPr id="16" name="Text Placeholder 15">
            <a:extLst>
              <a:ext uri="{FF2B5EF4-FFF2-40B4-BE49-F238E27FC236}">
                <a16:creationId xmlns:a16="http://schemas.microsoft.com/office/drawing/2014/main" id="{D18DDE10-9B11-2310-B0C5-A4748D134CBB}"/>
              </a:ext>
            </a:extLst>
          </p:cNvPr>
          <p:cNvSpPr>
            <a:spLocks noGrp="1"/>
          </p:cNvSpPr>
          <p:nvPr>
            <p:ph type="body" sz="quarter" idx="11" hasCustomPrompt="1"/>
          </p:nvPr>
        </p:nvSpPr>
        <p:spPr>
          <a:xfrm>
            <a:off x="5703216" y="5997060"/>
            <a:ext cx="6017297" cy="551378"/>
          </a:xfrm>
          <a:prstGeom prst="rect">
            <a:avLst/>
          </a:prstGeom>
        </p:spPr>
        <p:txBody>
          <a:bodyPr anchor="ctr"/>
          <a:lstStyle>
            <a:lvl1pPr marL="0" indent="0" algn="r">
              <a:buNone/>
              <a:defRPr sz="2800">
                <a:solidFill>
                  <a:schemeClr val="bg1"/>
                </a:solidFill>
              </a:defRPr>
            </a:lvl1pPr>
          </a:lstStyle>
          <a:p>
            <a:pPr lvl="0"/>
            <a:r>
              <a:rPr lang="en-GB" dirty="0"/>
              <a:t>Name, Job Title</a:t>
            </a:r>
          </a:p>
        </p:txBody>
      </p:sp>
    </p:spTree>
    <p:extLst>
      <p:ext uri="{BB962C8B-B14F-4D97-AF65-F5344CB8AC3E}">
        <p14:creationId xmlns:p14="http://schemas.microsoft.com/office/powerpoint/2010/main" val="1283128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ontent Page Blue">
    <p:bg>
      <p:bgPr>
        <a:solidFill>
          <a:srgbClr val="213568"/>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D066EE-9FCC-3108-2C5A-0B792C57318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2714624" cy="1300310"/>
          </a:xfrm>
          <a:prstGeom prst="rect">
            <a:avLst/>
          </a:prstGeom>
        </p:spPr>
      </p:pic>
      <p:pic>
        <p:nvPicPr>
          <p:cNvPr id="13" name="Picture 12">
            <a:extLst>
              <a:ext uri="{FF2B5EF4-FFF2-40B4-BE49-F238E27FC236}">
                <a16:creationId xmlns:a16="http://schemas.microsoft.com/office/drawing/2014/main" id="{A9CAC71E-E30B-356F-A4FA-706CB5A91B5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 y="6080935"/>
            <a:ext cx="12191992" cy="794820"/>
          </a:xfrm>
          <a:prstGeom prst="rect">
            <a:avLst/>
          </a:prstGeom>
        </p:spPr>
      </p:pic>
      <p:sp>
        <p:nvSpPr>
          <p:cNvPr id="2" name="TextBox 1">
            <a:extLst>
              <a:ext uri="{FF2B5EF4-FFF2-40B4-BE49-F238E27FC236}">
                <a16:creationId xmlns:a16="http://schemas.microsoft.com/office/drawing/2014/main" id="{B36DD9B5-642E-2801-20D3-5BD2C645BBB8}"/>
              </a:ext>
            </a:extLst>
          </p:cNvPr>
          <p:cNvSpPr txBox="1"/>
          <p:nvPr/>
        </p:nvSpPr>
        <p:spPr>
          <a:xfrm>
            <a:off x="5308847" y="6379050"/>
            <a:ext cx="5042516" cy="338554"/>
          </a:xfrm>
          <a:prstGeom prst="rect">
            <a:avLst/>
          </a:prstGeom>
          <a:noFill/>
        </p:spPr>
        <p:txBody>
          <a:bodyPr wrap="square" rtlCol="0">
            <a:spAutoFit/>
          </a:bodyPr>
          <a:lstStyle/>
          <a:p>
            <a:pPr algn="ctr"/>
            <a:r>
              <a:rPr lang="en-GB" sz="1600" dirty="0">
                <a:solidFill>
                  <a:srgbClr val="75ABE1"/>
                </a:solidFill>
              </a:rPr>
              <a:t>Be Engaged </a:t>
            </a:r>
            <a:r>
              <a:rPr lang="en-GB" sz="1600" dirty="0">
                <a:solidFill>
                  <a:srgbClr val="1E2949"/>
                </a:solidFill>
              </a:rPr>
              <a:t>|</a:t>
            </a:r>
            <a:r>
              <a:rPr lang="en-GB" sz="1600" dirty="0">
                <a:solidFill>
                  <a:srgbClr val="75ABE1"/>
                </a:solidFill>
              </a:rPr>
              <a:t> Be Kind &amp; Respectful </a:t>
            </a:r>
            <a:r>
              <a:rPr lang="en-GB" sz="1600" dirty="0">
                <a:solidFill>
                  <a:srgbClr val="1E2949"/>
                </a:solidFill>
              </a:rPr>
              <a:t>| </a:t>
            </a:r>
            <a:r>
              <a:rPr lang="en-GB" sz="1600" dirty="0">
                <a:solidFill>
                  <a:srgbClr val="75ABE1"/>
                </a:solidFill>
              </a:rPr>
              <a:t>Do No Harm</a:t>
            </a:r>
          </a:p>
        </p:txBody>
      </p:sp>
      <p:sp>
        <p:nvSpPr>
          <p:cNvPr id="5" name="Content Placeholder 4">
            <a:extLst>
              <a:ext uri="{FF2B5EF4-FFF2-40B4-BE49-F238E27FC236}">
                <a16:creationId xmlns:a16="http://schemas.microsoft.com/office/drawing/2014/main" id="{09E2F642-83E2-43A9-6776-DF1D8C30BF42}"/>
              </a:ext>
            </a:extLst>
          </p:cNvPr>
          <p:cNvSpPr>
            <a:spLocks noGrp="1"/>
          </p:cNvSpPr>
          <p:nvPr>
            <p:ph sz="quarter" idx="10" hasCustomPrompt="1"/>
          </p:nvPr>
        </p:nvSpPr>
        <p:spPr>
          <a:xfrm>
            <a:off x="565150" y="1489075"/>
            <a:ext cx="11190288" cy="4433888"/>
          </a:xfrm>
          <a:prstGeom prst="rect">
            <a:avLst/>
          </a:prstGeom>
        </p:spPr>
        <p:txBody>
          <a:bodyPr>
            <a:normAutofit/>
          </a:bodyPr>
          <a:lstStyle>
            <a:lvl1pPr marL="263525" indent="-263525" algn="l">
              <a:buFont typeface="Arial" panose="020B0604020202020204" pitchFamily="34" charset="0"/>
              <a:buChar char="•"/>
              <a:defRPr>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Title 5">
            <a:extLst>
              <a:ext uri="{FF2B5EF4-FFF2-40B4-BE49-F238E27FC236}">
                <a16:creationId xmlns:a16="http://schemas.microsoft.com/office/drawing/2014/main" id="{1BBB0877-C906-963E-F72F-FCBF4DD9F890}"/>
              </a:ext>
            </a:extLst>
          </p:cNvPr>
          <p:cNvSpPr>
            <a:spLocks noGrp="1"/>
          </p:cNvSpPr>
          <p:nvPr>
            <p:ph type="title" hasCustomPrompt="1"/>
          </p:nvPr>
        </p:nvSpPr>
        <p:spPr>
          <a:xfrm>
            <a:off x="2453092" y="34183"/>
            <a:ext cx="9302346" cy="1296741"/>
          </a:xfrm>
          <a:prstGeom prst="rect">
            <a:avLst/>
          </a:prstGeom>
        </p:spPr>
        <p:txBody>
          <a:bodyPr anchor="ctr">
            <a:normAutofit/>
          </a:bodyPr>
          <a:lstStyle>
            <a:lvl1pPr algn="l">
              <a:defRPr sz="4400">
                <a:solidFill>
                  <a:schemeClr val="bg1"/>
                </a:solidFill>
              </a:defRPr>
            </a:lvl1pPr>
          </a:lstStyle>
          <a:p>
            <a:r>
              <a:rPr lang="en-US" dirty="0"/>
              <a:t>Click to add title</a:t>
            </a:r>
            <a:endParaRPr lang="en-GB" dirty="0"/>
          </a:p>
        </p:txBody>
      </p:sp>
      <p:pic>
        <p:nvPicPr>
          <p:cNvPr id="4" name="Picture 3">
            <a:extLst>
              <a:ext uri="{FF2B5EF4-FFF2-40B4-BE49-F238E27FC236}">
                <a16:creationId xmlns:a16="http://schemas.microsoft.com/office/drawing/2014/main" id="{A47096E5-A436-AC19-96F9-8ADDCB3FF4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5150" y="6464507"/>
            <a:ext cx="3511303" cy="167640"/>
          </a:xfrm>
          <a:prstGeom prst="rect">
            <a:avLst/>
          </a:prstGeom>
        </p:spPr>
      </p:pic>
    </p:spTree>
    <p:extLst>
      <p:ext uri="{BB962C8B-B14F-4D97-AF65-F5344CB8AC3E}">
        <p14:creationId xmlns:p14="http://schemas.microsoft.com/office/powerpoint/2010/main" val="1540482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Cover">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D066EE-9FCC-3108-2C5A-0B792C57318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 y="0"/>
            <a:ext cx="12192000" cy="6866552"/>
          </a:xfrm>
          <a:prstGeom prst="rect">
            <a:avLst/>
          </a:prstGeom>
        </p:spPr>
      </p:pic>
      <p:pic>
        <p:nvPicPr>
          <p:cNvPr id="2" name="Picture 1">
            <a:extLst>
              <a:ext uri="{FF2B5EF4-FFF2-40B4-BE49-F238E27FC236}">
                <a16:creationId xmlns:a16="http://schemas.microsoft.com/office/drawing/2014/main" id="{EEC37FCB-4470-43C5-0D8F-CB3FFD83549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 y="6080935"/>
            <a:ext cx="12191992" cy="794820"/>
          </a:xfrm>
          <a:prstGeom prst="rect">
            <a:avLst/>
          </a:prstGeom>
        </p:spPr>
      </p:pic>
      <p:sp>
        <p:nvSpPr>
          <p:cNvPr id="4" name="TextBox 3">
            <a:extLst>
              <a:ext uri="{FF2B5EF4-FFF2-40B4-BE49-F238E27FC236}">
                <a16:creationId xmlns:a16="http://schemas.microsoft.com/office/drawing/2014/main" id="{6F3A52B1-642F-2633-8161-0CC4CA063249}"/>
              </a:ext>
            </a:extLst>
          </p:cNvPr>
          <p:cNvSpPr txBox="1"/>
          <p:nvPr/>
        </p:nvSpPr>
        <p:spPr>
          <a:xfrm>
            <a:off x="5308847" y="6379050"/>
            <a:ext cx="5042516" cy="338554"/>
          </a:xfrm>
          <a:prstGeom prst="rect">
            <a:avLst/>
          </a:prstGeom>
          <a:noFill/>
        </p:spPr>
        <p:txBody>
          <a:bodyPr wrap="square" rtlCol="0">
            <a:spAutoFit/>
          </a:bodyPr>
          <a:lstStyle/>
          <a:p>
            <a:pPr algn="ctr"/>
            <a:r>
              <a:rPr lang="en-GB" sz="1600" dirty="0">
                <a:solidFill>
                  <a:srgbClr val="75ABE1"/>
                </a:solidFill>
              </a:rPr>
              <a:t>Be Engaged </a:t>
            </a:r>
            <a:r>
              <a:rPr lang="en-GB" sz="1600" dirty="0">
                <a:solidFill>
                  <a:srgbClr val="1E2949"/>
                </a:solidFill>
              </a:rPr>
              <a:t>|</a:t>
            </a:r>
            <a:r>
              <a:rPr lang="en-GB" sz="1600" dirty="0">
                <a:solidFill>
                  <a:srgbClr val="75ABE1"/>
                </a:solidFill>
              </a:rPr>
              <a:t> Be Kind &amp; Respectful </a:t>
            </a:r>
            <a:r>
              <a:rPr lang="en-GB" sz="1600" dirty="0">
                <a:solidFill>
                  <a:srgbClr val="1E2949"/>
                </a:solidFill>
              </a:rPr>
              <a:t>| </a:t>
            </a:r>
            <a:r>
              <a:rPr lang="en-GB" sz="1600" dirty="0">
                <a:solidFill>
                  <a:srgbClr val="75ABE1"/>
                </a:solidFill>
              </a:rPr>
              <a:t>Do No Harm</a:t>
            </a:r>
          </a:p>
        </p:txBody>
      </p:sp>
      <p:sp>
        <p:nvSpPr>
          <p:cNvPr id="8" name="Title 9">
            <a:extLst>
              <a:ext uri="{FF2B5EF4-FFF2-40B4-BE49-F238E27FC236}">
                <a16:creationId xmlns:a16="http://schemas.microsoft.com/office/drawing/2014/main" id="{4ED31A36-5AC6-C573-F57E-33EFC0741940}"/>
              </a:ext>
            </a:extLst>
          </p:cNvPr>
          <p:cNvSpPr>
            <a:spLocks noGrp="1"/>
          </p:cNvSpPr>
          <p:nvPr>
            <p:ph type="title" hasCustomPrompt="1"/>
          </p:nvPr>
        </p:nvSpPr>
        <p:spPr>
          <a:xfrm>
            <a:off x="5363850" y="2477171"/>
            <a:ext cx="6348170" cy="2123657"/>
          </a:xfrm>
          <a:prstGeom prst="rect">
            <a:avLst/>
          </a:prstGeom>
        </p:spPr>
        <p:txBody>
          <a:bodyPr anchor="ctr"/>
          <a:lstStyle>
            <a:lvl1pPr>
              <a:defRPr>
                <a:solidFill>
                  <a:schemeClr val="tx1"/>
                </a:solidFill>
              </a:defRPr>
            </a:lvl1pPr>
          </a:lstStyle>
          <a:p>
            <a:r>
              <a:rPr lang="en-US" dirty="0"/>
              <a:t>Click to add section title</a:t>
            </a:r>
            <a:endParaRPr lang="en-GB" dirty="0"/>
          </a:p>
        </p:txBody>
      </p:sp>
      <p:sp>
        <p:nvSpPr>
          <p:cNvPr id="9" name="Text Placeholder 11">
            <a:extLst>
              <a:ext uri="{FF2B5EF4-FFF2-40B4-BE49-F238E27FC236}">
                <a16:creationId xmlns:a16="http://schemas.microsoft.com/office/drawing/2014/main" id="{D1C4C6D8-1933-5450-1E72-311E6A05F0AA}"/>
              </a:ext>
            </a:extLst>
          </p:cNvPr>
          <p:cNvSpPr>
            <a:spLocks noGrp="1"/>
          </p:cNvSpPr>
          <p:nvPr>
            <p:ph type="body" sz="quarter" idx="10" hasCustomPrompt="1"/>
          </p:nvPr>
        </p:nvSpPr>
        <p:spPr>
          <a:xfrm>
            <a:off x="6096000" y="4638283"/>
            <a:ext cx="5624513" cy="527050"/>
          </a:xfrm>
          <a:prstGeom prst="rect">
            <a:avLst/>
          </a:prstGeom>
        </p:spPr>
        <p:txBody>
          <a:bodyPr anchor="ctr"/>
          <a:lstStyle>
            <a:lvl1pPr>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Section Subtitle</a:t>
            </a:r>
          </a:p>
        </p:txBody>
      </p:sp>
      <p:pic>
        <p:nvPicPr>
          <p:cNvPr id="5" name="Picture 4">
            <a:extLst>
              <a:ext uri="{FF2B5EF4-FFF2-40B4-BE49-F238E27FC236}">
                <a16:creationId xmlns:a16="http://schemas.microsoft.com/office/drawing/2014/main" id="{CC50DC39-46FE-2E7B-3FBB-0E3459D6F6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037" y="6464507"/>
            <a:ext cx="3511303" cy="167640"/>
          </a:xfrm>
          <a:prstGeom prst="rect">
            <a:avLst/>
          </a:prstGeom>
        </p:spPr>
      </p:pic>
    </p:spTree>
    <p:extLst>
      <p:ext uri="{BB962C8B-B14F-4D97-AF65-F5344CB8AC3E}">
        <p14:creationId xmlns:p14="http://schemas.microsoft.com/office/powerpoint/2010/main" val="3650881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Content Page White">
    <p:bg>
      <p:bgPr>
        <a:solidFill>
          <a:schemeClr val="bg1"/>
        </a:solidFill>
        <a:effectLst/>
      </p:bgPr>
    </p:bg>
    <p:spTree>
      <p:nvGrpSpPr>
        <p:cNvPr id="1" name=""/>
        <p:cNvGrpSpPr/>
        <p:nvPr/>
      </p:nvGrpSpPr>
      <p:grpSpPr>
        <a:xfrm>
          <a:off x="0" y="0"/>
          <a:ext cx="0" cy="0"/>
          <a:chOff x="0" y="0"/>
          <a:chExt cx="0" cy="0"/>
        </a:xfrm>
      </p:grpSpPr>
      <p:pic>
        <p:nvPicPr>
          <p:cNvPr id="3" name="Picture 2" descr="A blue and white background with a house&#10;&#10;Description automatically generated">
            <a:extLst>
              <a:ext uri="{FF2B5EF4-FFF2-40B4-BE49-F238E27FC236}">
                <a16:creationId xmlns:a16="http://schemas.microsoft.com/office/drawing/2014/main" id="{CFD066EE-9FCC-3108-2C5A-0B792C57318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54" b="94155" l="1400" r="90749">
                        <a14:foregroundMark x1="11808" y1="44219" x2="11808" y2="44219"/>
                        <a14:foregroundMark x1="7304" y1="18806" x2="47292" y2="13596"/>
                        <a14:foregroundMark x1="47292" y1="13596" x2="50335" y2="14485"/>
                        <a14:foregroundMark x1="74315" y1="10928" x2="56239" y2="11563"/>
                        <a14:foregroundMark x1="77785" y1="6480" x2="77785" y2="6480"/>
                        <a14:foregroundMark x1="90992" y1="762" x2="90992" y2="762"/>
                        <a14:foregroundMark x1="23250" y1="87039" x2="23250" y2="87039"/>
                        <a14:foregroundMark x1="31589" y1="69632" x2="35788" y2="84879"/>
                        <a14:foregroundMark x1="36823" y1="60229" x2="41996" y2="85515"/>
                        <a14:foregroundMark x1="12842" y1="85515" x2="4504" y2="88437"/>
                        <a14:foregroundMark x1="39927" y1="71029" x2="39927" y2="71029"/>
                        <a14:foregroundMark x1="25380" y1="71792" x2="24285" y2="91360"/>
                        <a14:foregroundMark x1="36823" y1="94282" x2="16677" y2="92757"/>
                        <a14:foregroundMark x1="1400" y1="49301" x2="1400" y2="49301"/>
                      </a14:backgroundRemoval>
                    </a14:imgEffect>
                  </a14:imgLayer>
                </a14:imgProps>
              </a:ext>
              <a:ext uri="{28A0092B-C50C-407E-A947-70E740481C1C}">
                <a14:useLocalDpi xmlns:a14="http://schemas.microsoft.com/office/drawing/2010/main" val="0"/>
              </a:ext>
            </a:extLst>
          </a:blip>
          <a:stretch>
            <a:fillRect/>
          </a:stretch>
        </p:blipFill>
        <p:spPr>
          <a:xfrm>
            <a:off x="0" y="1"/>
            <a:ext cx="2714625" cy="1300310"/>
          </a:xfrm>
          <a:prstGeom prst="rect">
            <a:avLst/>
          </a:prstGeom>
        </p:spPr>
      </p:pic>
      <p:pic>
        <p:nvPicPr>
          <p:cNvPr id="13" name="Picture 12">
            <a:extLst>
              <a:ext uri="{FF2B5EF4-FFF2-40B4-BE49-F238E27FC236}">
                <a16:creationId xmlns:a16="http://schemas.microsoft.com/office/drawing/2014/main" id="{A9CAC71E-E30B-356F-A4FA-706CB5A91B5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 y="6080935"/>
            <a:ext cx="12191992" cy="794820"/>
          </a:xfrm>
          <a:prstGeom prst="rect">
            <a:avLst/>
          </a:prstGeom>
        </p:spPr>
      </p:pic>
      <p:sp>
        <p:nvSpPr>
          <p:cNvPr id="5" name="TextBox 4">
            <a:extLst>
              <a:ext uri="{FF2B5EF4-FFF2-40B4-BE49-F238E27FC236}">
                <a16:creationId xmlns:a16="http://schemas.microsoft.com/office/drawing/2014/main" id="{F3E641A3-D066-4635-7601-FB3B290234D3}"/>
              </a:ext>
            </a:extLst>
          </p:cNvPr>
          <p:cNvSpPr txBox="1"/>
          <p:nvPr/>
        </p:nvSpPr>
        <p:spPr>
          <a:xfrm>
            <a:off x="5308847" y="6379050"/>
            <a:ext cx="5042516" cy="338554"/>
          </a:xfrm>
          <a:prstGeom prst="rect">
            <a:avLst/>
          </a:prstGeom>
          <a:noFill/>
        </p:spPr>
        <p:txBody>
          <a:bodyPr wrap="square" rtlCol="0">
            <a:spAutoFit/>
          </a:bodyPr>
          <a:lstStyle/>
          <a:p>
            <a:pPr algn="ctr"/>
            <a:r>
              <a:rPr lang="en-GB" sz="1600" dirty="0">
                <a:solidFill>
                  <a:srgbClr val="75ABE1"/>
                </a:solidFill>
              </a:rPr>
              <a:t>Be Engaged </a:t>
            </a:r>
            <a:r>
              <a:rPr lang="en-GB" sz="1600" dirty="0">
                <a:solidFill>
                  <a:srgbClr val="1E2949"/>
                </a:solidFill>
              </a:rPr>
              <a:t>|</a:t>
            </a:r>
            <a:r>
              <a:rPr lang="en-GB" sz="1600" dirty="0">
                <a:solidFill>
                  <a:srgbClr val="75ABE1"/>
                </a:solidFill>
              </a:rPr>
              <a:t> Be Kind &amp; Respectful </a:t>
            </a:r>
            <a:r>
              <a:rPr lang="en-GB" sz="1600" dirty="0">
                <a:solidFill>
                  <a:srgbClr val="1E2949"/>
                </a:solidFill>
              </a:rPr>
              <a:t>| </a:t>
            </a:r>
            <a:r>
              <a:rPr lang="en-GB" sz="1600" dirty="0">
                <a:solidFill>
                  <a:srgbClr val="75ABE1"/>
                </a:solidFill>
              </a:rPr>
              <a:t>Do No Harm</a:t>
            </a:r>
          </a:p>
        </p:txBody>
      </p:sp>
      <p:sp>
        <p:nvSpPr>
          <p:cNvPr id="2" name="Content Placeholder 4">
            <a:extLst>
              <a:ext uri="{FF2B5EF4-FFF2-40B4-BE49-F238E27FC236}">
                <a16:creationId xmlns:a16="http://schemas.microsoft.com/office/drawing/2014/main" id="{ED890767-28AF-D68E-A738-725347E98B24}"/>
              </a:ext>
            </a:extLst>
          </p:cNvPr>
          <p:cNvSpPr>
            <a:spLocks noGrp="1"/>
          </p:cNvSpPr>
          <p:nvPr>
            <p:ph sz="quarter" idx="10" hasCustomPrompt="1"/>
          </p:nvPr>
        </p:nvSpPr>
        <p:spPr>
          <a:xfrm>
            <a:off x="565150" y="1489075"/>
            <a:ext cx="11190288" cy="4433888"/>
          </a:xfrm>
          <a:prstGeom prst="rect">
            <a:avLst/>
          </a:prstGeom>
        </p:spPr>
        <p:txBody>
          <a:bodyPr>
            <a:normAutofit/>
          </a:bodyPr>
          <a:lstStyle>
            <a:lvl1pPr marL="263525" indent="-263525" algn="l">
              <a:buFont typeface="Arial" panose="020B0604020202020204" pitchFamily="34" charset="0"/>
              <a:buChar char="•"/>
              <a:defRPr>
                <a:solidFill>
                  <a:schemeClr val="tx1"/>
                </a:solidFill>
              </a:defRPr>
            </a:lvl1pPr>
            <a:lvl2pPr algn="l">
              <a:defRPr>
                <a:solidFill>
                  <a:schemeClr val="tx1"/>
                </a:solidFill>
              </a:defRPr>
            </a:lvl2pPr>
            <a:lvl3pPr algn="l">
              <a:defRPr>
                <a:solidFill>
                  <a:schemeClr val="tx1"/>
                </a:solidFill>
              </a:defRPr>
            </a:lvl3pPr>
            <a:lvl4pPr algn="l">
              <a:defRPr>
                <a:solidFill>
                  <a:schemeClr val="tx1"/>
                </a:solidFill>
              </a:defRPr>
            </a:lvl4pPr>
            <a:lvl5pPr algn="l">
              <a:defRPr>
                <a:solidFill>
                  <a:schemeClr val="tx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itle 5">
            <a:extLst>
              <a:ext uri="{FF2B5EF4-FFF2-40B4-BE49-F238E27FC236}">
                <a16:creationId xmlns:a16="http://schemas.microsoft.com/office/drawing/2014/main" id="{728C73C3-1F8B-F498-CAED-0843651848AF}"/>
              </a:ext>
            </a:extLst>
          </p:cNvPr>
          <p:cNvSpPr>
            <a:spLocks noGrp="1"/>
          </p:cNvSpPr>
          <p:nvPr>
            <p:ph type="title" hasCustomPrompt="1"/>
          </p:nvPr>
        </p:nvSpPr>
        <p:spPr>
          <a:xfrm>
            <a:off x="2453092" y="34183"/>
            <a:ext cx="9302346" cy="1296741"/>
          </a:xfrm>
          <a:prstGeom prst="rect">
            <a:avLst/>
          </a:prstGeom>
        </p:spPr>
        <p:txBody>
          <a:bodyPr anchor="ctr">
            <a:normAutofit/>
          </a:bodyPr>
          <a:lstStyle>
            <a:lvl1pPr algn="l">
              <a:defRPr sz="4400">
                <a:solidFill>
                  <a:schemeClr val="tx1"/>
                </a:solidFill>
              </a:defRPr>
            </a:lvl1pPr>
          </a:lstStyle>
          <a:p>
            <a:r>
              <a:rPr lang="en-US" dirty="0"/>
              <a:t>Click to add title</a:t>
            </a:r>
            <a:endParaRPr lang="en-GB" dirty="0"/>
          </a:p>
        </p:txBody>
      </p:sp>
      <p:pic>
        <p:nvPicPr>
          <p:cNvPr id="7" name="Picture 6">
            <a:extLst>
              <a:ext uri="{FF2B5EF4-FFF2-40B4-BE49-F238E27FC236}">
                <a16:creationId xmlns:a16="http://schemas.microsoft.com/office/drawing/2014/main" id="{D9C406B5-774F-C250-29AD-E3DAE37B9E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1037" y="6464507"/>
            <a:ext cx="3511303" cy="167640"/>
          </a:xfrm>
          <a:prstGeom prst="rect">
            <a:avLst/>
          </a:prstGeom>
        </p:spPr>
      </p:pic>
    </p:spTree>
    <p:extLst>
      <p:ext uri="{BB962C8B-B14F-4D97-AF65-F5344CB8AC3E}">
        <p14:creationId xmlns:p14="http://schemas.microsoft.com/office/powerpoint/2010/main" val="2360734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ntent Page Inclusive">
    <p:bg>
      <p:bgPr>
        <a:solidFill>
          <a:schemeClr val="tx2">
            <a:lumMod val="10000"/>
            <a:lumOff val="90000"/>
          </a:schemeClr>
        </a:solidFill>
        <a:effectLst/>
      </p:bgPr>
    </p:bg>
    <p:spTree>
      <p:nvGrpSpPr>
        <p:cNvPr id="1" name=""/>
        <p:cNvGrpSpPr/>
        <p:nvPr/>
      </p:nvGrpSpPr>
      <p:grpSpPr>
        <a:xfrm>
          <a:off x="0" y="0"/>
          <a:ext cx="0" cy="0"/>
          <a:chOff x="0" y="0"/>
          <a:chExt cx="0" cy="0"/>
        </a:xfrm>
      </p:grpSpPr>
      <p:pic>
        <p:nvPicPr>
          <p:cNvPr id="3" name="Picture 2" descr="A blue and white background with a house&#10;&#10;Description automatically generated">
            <a:extLst>
              <a:ext uri="{FF2B5EF4-FFF2-40B4-BE49-F238E27FC236}">
                <a16:creationId xmlns:a16="http://schemas.microsoft.com/office/drawing/2014/main" id="{CFD066EE-9FCC-3108-2C5A-0B792C57318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54" b="94155" l="1400" r="90749">
                        <a14:foregroundMark x1="11808" y1="44219" x2="11808" y2="44219"/>
                        <a14:foregroundMark x1="7304" y1="18806" x2="47292" y2="13596"/>
                        <a14:foregroundMark x1="47292" y1="13596" x2="50335" y2="14485"/>
                        <a14:foregroundMark x1="74315" y1="10928" x2="56239" y2="11563"/>
                        <a14:foregroundMark x1="77785" y1="6480" x2="77785" y2="6480"/>
                        <a14:foregroundMark x1="90992" y1="762" x2="90992" y2="762"/>
                        <a14:foregroundMark x1="23250" y1="87039" x2="23250" y2="87039"/>
                        <a14:foregroundMark x1="31589" y1="69632" x2="35788" y2="84879"/>
                        <a14:foregroundMark x1="36823" y1="60229" x2="41996" y2="85515"/>
                        <a14:foregroundMark x1="12842" y1="85515" x2="4504" y2="88437"/>
                        <a14:foregroundMark x1="39927" y1="71029" x2="39927" y2="71029"/>
                        <a14:foregroundMark x1="25380" y1="71792" x2="24285" y2="91360"/>
                        <a14:foregroundMark x1="36823" y1="94282" x2="16677" y2="92757"/>
                        <a14:foregroundMark x1="1400" y1="49301" x2="1400" y2="49301"/>
                      </a14:backgroundRemoval>
                    </a14:imgEffect>
                  </a14:imgLayer>
                </a14:imgProps>
              </a:ext>
              <a:ext uri="{28A0092B-C50C-407E-A947-70E740481C1C}">
                <a14:useLocalDpi xmlns:a14="http://schemas.microsoft.com/office/drawing/2010/main" val="0"/>
              </a:ext>
            </a:extLst>
          </a:blip>
          <a:stretch>
            <a:fillRect/>
          </a:stretch>
        </p:blipFill>
        <p:spPr>
          <a:xfrm>
            <a:off x="0" y="1"/>
            <a:ext cx="2714625" cy="1300310"/>
          </a:xfrm>
          <a:prstGeom prst="rect">
            <a:avLst/>
          </a:prstGeom>
        </p:spPr>
      </p:pic>
      <p:pic>
        <p:nvPicPr>
          <p:cNvPr id="13" name="Picture 12">
            <a:extLst>
              <a:ext uri="{FF2B5EF4-FFF2-40B4-BE49-F238E27FC236}">
                <a16:creationId xmlns:a16="http://schemas.microsoft.com/office/drawing/2014/main" id="{A9CAC71E-E30B-356F-A4FA-706CB5A91B5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 y="6080935"/>
            <a:ext cx="12191992" cy="794820"/>
          </a:xfrm>
          <a:prstGeom prst="rect">
            <a:avLst/>
          </a:prstGeom>
        </p:spPr>
      </p:pic>
      <p:sp>
        <p:nvSpPr>
          <p:cNvPr id="5" name="TextBox 4">
            <a:extLst>
              <a:ext uri="{FF2B5EF4-FFF2-40B4-BE49-F238E27FC236}">
                <a16:creationId xmlns:a16="http://schemas.microsoft.com/office/drawing/2014/main" id="{F3E641A3-D066-4635-7601-FB3B290234D3}"/>
              </a:ext>
            </a:extLst>
          </p:cNvPr>
          <p:cNvSpPr txBox="1"/>
          <p:nvPr/>
        </p:nvSpPr>
        <p:spPr>
          <a:xfrm>
            <a:off x="5308847" y="6379050"/>
            <a:ext cx="5042516" cy="338554"/>
          </a:xfrm>
          <a:prstGeom prst="rect">
            <a:avLst/>
          </a:prstGeom>
          <a:noFill/>
        </p:spPr>
        <p:txBody>
          <a:bodyPr wrap="square" rtlCol="0">
            <a:spAutoFit/>
          </a:bodyPr>
          <a:lstStyle/>
          <a:p>
            <a:pPr algn="ctr"/>
            <a:r>
              <a:rPr lang="en-GB" sz="1600" dirty="0">
                <a:solidFill>
                  <a:srgbClr val="75ABE1"/>
                </a:solidFill>
              </a:rPr>
              <a:t>Be Engaged </a:t>
            </a:r>
            <a:r>
              <a:rPr lang="en-GB" sz="1600" dirty="0">
                <a:solidFill>
                  <a:srgbClr val="1E2949"/>
                </a:solidFill>
              </a:rPr>
              <a:t>|</a:t>
            </a:r>
            <a:r>
              <a:rPr lang="en-GB" sz="1600" dirty="0">
                <a:solidFill>
                  <a:srgbClr val="75ABE1"/>
                </a:solidFill>
              </a:rPr>
              <a:t> Be Kind &amp; Respectful </a:t>
            </a:r>
            <a:r>
              <a:rPr lang="en-GB" sz="1600" dirty="0">
                <a:solidFill>
                  <a:srgbClr val="1E2949"/>
                </a:solidFill>
              </a:rPr>
              <a:t>| </a:t>
            </a:r>
            <a:r>
              <a:rPr lang="en-GB" sz="1600" dirty="0">
                <a:solidFill>
                  <a:srgbClr val="75ABE1"/>
                </a:solidFill>
              </a:rPr>
              <a:t>Do No Harm</a:t>
            </a:r>
          </a:p>
        </p:txBody>
      </p:sp>
      <p:sp>
        <p:nvSpPr>
          <p:cNvPr id="2" name="Content Placeholder 4">
            <a:extLst>
              <a:ext uri="{FF2B5EF4-FFF2-40B4-BE49-F238E27FC236}">
                <a16:creationId xmlns:a16="http://schemas.microsoft.com/office/drawing/2014/main" id="{EB45BCC8-18D0-A740-083C-4C3B3A9F06C5}"/>
              </a:ext>
            </a:extLst>
          </p:cNvPr>
          <p:cNvSpPr>
            <a:spLocks noGrp="1"/>
          </p:cNvSpPr>
          <p:nvPr>
            <p:ph sz="quarter" idx="10" hasCustomPrompt="1"/>
          </p:nvPr>
        </p:nvSpPr>
        <p:spPr>
          <a:xfrm>
            <a:off x="565150" y="1489075"/>
            <a:ext cx="11190288" cy="4433888"/>
          </a:xfrm>
          <a:prstGeom prst="rect">
            <a:avLst/>
          </a:prstGeom>
        </p:spPr>
        <p:txBody>
          <a:bodyPr>
            <a:normAutofit/>
          </a:bodyPr>
          <a:lstStyle>
            <a:lvl1pPr marL="263525" indent="-263525" algn="l">
              <a:buFont typeface="Arial" panose="020B0604020202020204" pitchFamily="34" charset="0"/>
              <a:buChar char="•"/>
              <a:defRPr>
                <a:solidFill>
                  <a:schemeClr val="tx1"/>
                </a:solidFill>
              </a:defRPr>
            </a:lvl1pPr>
            <a:lvl2pPr algn="l">
              <a:defRPr>
                <a:solidFill>
                  <a:schemeClr val="tx1"/>
                </a:solidFill>
              </a:defRPr>
            </a:lvl2pPr>
            <a:lvl3pPr algn="l">
              <a:defRPr>
                <a:solidFill>
                  <a:schemeClr val="tx1"/>
                </a:solidFill>
              </a:defRPr>
            </a:lvl3pPr>
            <a:lvl4pPr algn="l">
              <a:defRPr>
                <a:solidFill>
                  <a:schemeClr val="tx1"/>
                </a:solidFill>
              </a:defRPr>
            </a:lvl4pPr>
            <a:lvl5pPr algn="l">
              <a:defRPr>
                <a:solidFill>
                  <a:schemeClr val="tx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itle 5">
            <a:extLst>
              <a:ext uri="{FF2B5EF4-FFF2-40B4-BE49-F238E27FC236}">
                <a16:creationId xmlns:a16="http://schemas.microsoft.com/office/drawing/2014/main" id="{06A2B047-3ACA-CD07-BB7E-6525924DE2C6}"/>
              </a:ext>
            </a:extLst>
          </p:cNvPr>
          <p:cNvSpPr>
            <a:spLocks noGrp="1"/>
          </p:cNvSpPr>
          <p:nvPr>
            <p:ph type="title" hasCustomPrompt="1"/>
          </p:nvPr>
        </p:nvSpPr>
        <p:spPr>
          <a:xfrm>
            <a:off x="2453092" y="34183"/>
            <a:ext cx="9302346" cy="1296741"/>
          </a:xfrm>
          <a:prstGeom prst="rect">
            <a:avLst/>
          </a:prstGeom>
        </p:spPr>
        <p:txBody>
          <a:bodyPr anchor="ctr">
            <a:normAutofit/>
          </a:bodyPr>
          <a:lstStyle>
            <a:lvl1pPr algn="l">
              <a:defRPr sz="4400">
                <a:solidFill>
                  <a:schemeClr val="tx1"/>
                </a:solidFill>
              </a:defRPr>
            </a:lvl1pPr>
          </a:lstStyle>
          <a:p>
            <a:r>
              <a:rPr lang="en-US" dirty="0"/>
              <a:t>Click to add title</a:t>
            </a:r>
            <a:endParaRPr lang="en-GB" dirty="0"/>
          </a:p>
        </p:txBody>
      </p:sp>
      <p:pic>
        <p:nvPicPr>
          <p:cNvPr id="7" name="Picture 6">
            <a:extLst>
              <a:ext uri="{FF2B5EF4-FFF2-40B4-BE49-F238E27FC236}">
                <a16:creationId xmlns:a16="http://schemas.microsoft.com/office/drawing/2014/main" id="{D30240B9-6B94-322F-F676-6561438A28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1037" y="6464507"/>
            <a:ext cx="3511303" cy="167640"/>
          </a:xfrm>
          <a:prstGeom prst="rect">
            <a:avLst/>
          </a:prstGeom>
        </p:spPr>
      </p:pic>
    </p:spTree>
    <p:extLst>
      <p:ext uri="{BB962C8B-B14F-4D97-AF65-F5344CB8AC3E}">
        <p14:creationId xmlns:p14="http://schemas.microsoft.com/office/powerpoint/2010/main" val="3215924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Final Slide">
    <p:bg>
      <p:bgPr>
        <a:solidFill>
          <a:schemeClr val="bg1"/>
        </a:solidFill>
        <a:effectLst/>
      </p:bgPr>
    </p:bg>
    <p:spTree>
      <p:nvGrpSpPr>
        <p:cNvPr id="1" name=""/>
        <p:cNvGrpSpPr/>
        <p:nvPr/>
      </p:nvGrpSpPr>
      <p:grpSpPr>
        <a:xfrm>
          <a:off x="0" y="0"/>
          <a:ext cx="0" cy="0"/>
          <a:chOff x="0" y="0"/>
          <a:chExt cx="0" cy="0"/>
        </a:xfrm>
      </p:grpSpPr>
      <p:pic>
        <p:nvPicPr>
          <p:cNvPr id="5" name="Picture 4" descr="A group of people in a lecture hall&#10;&#10;Description automatically generated">
            <a:extLst>
              <a:ext uri="{FF2B5EF4-FFF2-40B4-BE49-F238E27FC236}">
                <a16:creationId xmlns:a16="http://schemas.microsoft.com/office/drawing/2014/main" id="{49595FE6-E01F-B302-0183-9D0C38A2CD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4734" y="-1"/>
            <a:ext cx="8627262" cy="6858000"/>
          </a:xfrm>
          <a:prstGeom prst="rect">
            <a:avLst/>
          </a:prstGeom>
        </p:spPr>
      </p:pic>
      <p:pic>
        <p:nvPicPr>
          <p:cNvPr id="3" name="Picture 2">
            <a:extLst>
              <a:ext uri="{FF2B5EF4-FFF2-40B4-BE49-F238E27FC236}">
                <a16:creationId xmlns:a16="http://schemas.microsoft.com/office/drawing/2014/main" id="{CFD066EE-9FCC-3108-2C5A-0B792C57318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 y="0"/>
            <a:ext cx="12192000" cy="6866552"/>
          </a:xfrm>
          <a:prstGeom prst="rect">
            <a:avLst/>
          </a:prstGeom>
        </p:spPr>
      </p:pic>
      <p:pic>
        <p:nvPicPr>
          <p:cNvPr id="2" name="Picture 1">
            <a:extLst>
              <a:ext uri="{FF2B5EF4-FFF2-40B4-BE49-F238E27FC236}">
                <a16:creationId xmlns:a16="http://schemas.microsoft.com/office/drawing/2014/main" id="{EEC37FCB-4470-43C5-0D8F-CB3FFD83549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 y="6080935"/>
            <a:ext cx="12191992" cy="794820"/>
          </a:xfrm>
          <a:prstGeom prst="rect">
            <a:avLst/>
          </a:prstGeom>
        </p:spPr>
      </p:pic>
      <p:sp>
        <p:nvSpPr>
          <p:cNvPr id="4" name="Title 9">
            <a:extLst>
              <a:ext uri="{FF2B5EF4-FFF2-40B4-BE49-F238E27FC236}">
                <a16:creationId xmlns:a16="http://schemas.microsoft.com/office/drawing/2014/main" id="{FFF0861B-3986-4220-CB71-AA53ECBB52A0}"/>
              </a:ext>
            </a:extLst>
          </p:cNvPr>
          <p:cNvSpPr>
            <a:spLocks noGrp="1"/>
          </p:cNvSpPr>
          <p:nvPr>
            <p:ph type="title" hasCustomPrompt="1"/>
          </p:nvPr>
        </p:nvSpPr>
        <p:spPr>
          <a:xfrm>
            <a:off x="5363850" y="2477172"/>
            <a:ext cx="6348170" cy="1245510"/>
          </a:xfrm>
          <a:prstGeom prst="rect">
            <a:avLst/>
          </a:prstGeom>
        </p:spPr>
        <p:txBody>
          <a:bodyPr anchor="ctr"/>
          <a:lstStyle>
            <a:lvl1pPr>
              <a:defRPr>
                <a:solidFill>
                  <a:schemeClr val="bg1"/>
                </a:solidFill>
              </a:defRPr>
            </a:lvl1pPr>
          </a:lstStyle>
          <a:p>
            <a:r>
              <a:rPr lang="en-US" dirty="0"/>
              <a:t>Click to add title</a:t>
            </a:r>
            <a:endParaRPr lang="en-GB" dirty="0"/>
          </a:p>
        </p:txBody>
      </p:sp>
      <p:sp>
        <p:nvSpPr>
          <p:cNvPr id="6" name="Text Placeholder 11">
            <a:extLst>
              <a:ext uri="{FF2B5EF4-FFF2-40B4-BE49-F238E27FC236}">
                <a16:creationId xmlns:a16="http://schemas.microsoft.com/office/drawing/2014/main" id="{9434DBFC-0DFB-727E-480C-C9AA32D0F84F}"/>
              </a:ext>
            </a:extLst>
          </p:cNvPr>
          <p:cNvSpPr>
            <a:spLocks noGrp="1"/>
          </p:cNvSpPr>
          <p:nvPr>
            <p:ph type="body" sz="quarter" idx="10" hasCustomPrompt="1"/>
          </p:nvPr>
        </p:nvSpPr>
        <p:spPr>
          <a:xfrm>
            <a:off x="6096000" y="3940699"/>
            <a:ext cx="5624513" cy="527050"/>
          </a:xfrm>
          <a:prstGeom prst="rect">
            <a:avLst/>
          </a:prstGeom>
        </p:spPr>
        <p:txBody>
          <a:bodyPr/>
          <a:lstStyle>
            <a:lvl1pPr>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a:t>
            </a:r>
          </a:p>
        </p:txBody>
      </p:sp>
      <p:sp>
        <p:nvSpPr>
          <p:cNvPr id="7" name="TextBox 6">
            <a:extLst>
              <a:ext uri="{FF2B5EF4-FFF2-40B4-BE49-F238E27FC236}">
                <a16:creationId xmlns:a16="http://schemas.microsoft.com/office/drawing/2014/main" id="{C9AA4C0A-A140-A04E-D4CD-D1DC21750D4A}"/>
              </a:ext>
            </a:extLst>
          </p:cNvPr>
          <p:cNvSpPr txBox="1"/>
          <p:nvPr/>
        </p:nvSpPr>
        <p:spPr>
          <a:xfrm>
            <a:off x="5308847" y="6379050"/>
            <a:ext cx="5042516" cy="338554"/>
          </a:xfrm>
          <a:prstGeom prst="rect">
            <a:avLst/>
          </a:prstGeom>
          <a:noFill/>
        </p:spPr>
        <p:txBody>
          <a:bodyPr wrap="square" rtlCol="0">
            <a:spAutoFit/>
          </a:bodyPr>
          <a:lstStyle/>
          <a:p>
            <a:pPr algn="ctr"/>
            <a:r>
              <a:rPr lang="en-GB" sz="1600" dirty="0">
                <a:solidFill>
                  <a:srgbClr val="75ABE1"/>
                </a:solidFill>
              </a:rPr>
              <a:t>Be Engaged </a:t>
            </a:r>
            <a:r>
              <a:rPr lang="en-GB" sz="1600" dirty="0">
                <a:solidFill>
                  <a:srgbClr val="1E2949"/>
                </a:solidFill>
              </a:rPr>
              <a:t>|</a:t>
            </a:r>
            <a:r>
              <a:rPr lang="en-GB" sz="1600" dirty="0">
                <a:solidFill>
                  <a:srgbClr val="75ABE1"/>
                </a:solidFill>
              </a:rPr>
              <a:t> Be Kind &amp; Respectful </a:t>
            </a:r>
            <a:r>
              <a:rPr lang="en-GB" sz="1600" dirty="0">
                <a:solidFill>
                  <a:srgbClr val="1E2949"/>
                </a:solidFill>
              </a:rPr>
              <a:t>| </a:t>
            </a:r>
            <a:r>
              <a:rPr lang="en-GB" sz="1600" dirty="0">
                <a:solidFill>
                  <a:srgbClr val="75ABE1"/>
                </a:solidFill>
              </a:rPr>
              <a:t>Do No Harm</a:t>
            </a:r>
          </a:p>
        </p:txBody>
      </p:sp>
      <p:pic>
        <p:nvPicPr>
          <p:cNvPr id="8" name="Picture 7">
            <a:extLst>
              <a:ext uri="{FF2B5EF4-FFF2-40B4-BE49-F238E27FC236}">
                <a16:creationId xmlns:a16="http://schemas.microsoft.com/office/drawing/2014/main" id="{A1F7C862-CF2C-184D-3845-E86605D105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5150" y="6464507"/>
            <a:ext cx="3511303" cy="167640"/>
          </a:xfrm>
          <a:prstGeom prst="rect">
            <a:avLst/>
          </a:prstGeom>
        </p:spPr>
      </p:pic>
    </p:spTree>
    <p:extLst>
      <p:ext uri="{BB962C8B-B14F-4D97-AF65-F5344CB8AC3E}">
        <p14:creationId xmlns:p14="http://schemas.microsoft.com/office/powerpoint/2010/main" val="3189163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1A919-2B8D-4451-8FF5-E2699F88E3C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E09DBBF-09FD-9274-B105-B16C74581C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D9B50E7-7DDF-CA0C-C8BB-65A190C7FAB9}"/>
              </a:ext>
            </a:extLst>
          </p:cNvPr>
          <p:cNvSpPr>
            <a:spLocks noGrp="1"/>
          </p:cNvSpPr>
          <p:nvPr>
            <p:ph type="dt" sz="half" idx="10"/>
          </p:nvPr>
        </p:nvSpPr>
        <p:spPr/>
        <p:txBody>
          <a:bodyPr/>
          <a:lstStyle/>
          <a:p>
            <a:fld id="{9C5A4D0D-E5AE-40D3-B77F-3D55C981B638}" type="datetimeFigureOut">
              <a:rPr lang="en-GB" smtClean="0"/>
              <a:t>14/09/2026</a:t>
            </a:fld>
            <a:endParaRPr lang="en-GB"/>
          </a:p>
        </p:txBody>
      </p:sp>
      <p:sp>
        <p:nvSpPr>
          <p:cNvPr id="6" name="Slide Number Placeholder 5">
            <a:extLst>
              <a:ext uri="{FF2B5EF4-FFF2-40B4-BE49-F238E27FC236}">
                <a16:creationId xmlns:a16="http://schemas.microsoft.com/office/drawing/2014/main" id="{B9C70101-FADC-6E6E-C78C-B0243F8C398C}"/>
              </a:ext>
            </a:extLst>
          </p:cNvPr>
          <p:cNvSpPr>
            <a:spLocks noGrp="1"/>
          </p:cNvSpPr>
          <p:nvPr>
            <p:ph type="sldNum" sz="quarter" idx="12"/>
          </p:nvPr>
        </p:nvSpPr>
        <p:spPr/>
        <p:txBody>
          <a:bodyPr/>
          <a:lstStyle/>
          <a:p>
            <a:fld id="{EDE9294E-9FFC-40C5-A16F-4C817D8161F3}" type="slidenum">
              <a:rPr lang="en-GB" smtClean="0"/>
              <a:t>‹#›</a:t>
            </a:fld>
            <a:endParaRPr lang="en-GB"/>
          </a:p>
        </p:txBody>
      </p:sp>
      <p:pic>
        <p:nvPicPr>
          <p:cNvPr id="7" name="Picture 6">
            <a:extLst>
              <a:ext uri="{FF2B5EF4-FFF2-40B4-BE49-F238E27FC236}">
                <a16:creationId xmlns:a16="http://schemas.microsoft.com/office/drawing/2014/main" id="{4CC0926A-113B-02A2-DCFA-D9E9EDAA71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037" y="6464507"/>
            <a:ext cx="3511303" cy="167640"/>
          </a:xfrm>
          <a:prstGeom prst="rect">
            <a:avLst/>
          </a:prstGeom>
        </p:spPr>
      </p:pic>
    </p:spTree>
    <p:extLst>
      <p:ext uri="{BB962C8B-B14F-4D97-AF65-F5344CB8AC3E}">
        <p14:creationId xmlns:p14="http://schemas.microsoft.com/office/powerpoint/2010/main" val="1972461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1_Front Cover">
    <p:bg>
      <p:bgPr>
        <a:solidFill>
          <a:srgbClr val="213568"/>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D066EE-9FCC-3108-2C5A-0B792C57318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2000" cy="6866552"/>
          </a:xfrm>
          <a:prstGeom prst="rect">
            <a:avLst/>
          </a:prstGeom>
        </p:spPr>
      </p:pic>
    </p:spTree>
    <p:extLst>
      <p:ext uri="{BB962C8B-B14F-4D97-AF65-F5344CB8AC3E}">
        <p14:creationId xmlns:p14="http://schemas.microsoft.com/office/powerpoint/2010/main" val="779267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1_Content Page White">
    <p:spTree>
      <p:nvGrpSpPr>
        <p:cNvPr id="1" name=""/>
        <p:cNvGrpSpPr/>
        <p:nvPr/>
      </p:nvGrpSpPr>
      <p:grpSpPr>
        <a:xfrm>
          <a:off x="0" y="0"/>
          <a:ext cx="0" cy="0"/>
          <a:chOff x="0" y="0"/>
          <a:chExt cx="0" cy="0"/>
        </a:xfrm>
      </p:grpSpPr>
      <p:pic>
        <p:nvPicPr>
          <p:cNvPr id="3" name="Picture 2" descr="A blue and white background with a house&#10;&#10;Description automatically generated">
            <a:extLst>
              <a:ext uri="{FF2B5EF4-FFF2-40B4-BE49-F238E27FC236}">
                <a16:creationId xmlns:a16="http://schemas.microsoft.com/office/drawing/2014/main" id="{CFD066EE-9FCC-3108-2C5A-0B792C5731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2714625" cy="1300310"/>
          </a:xfrm>
          <a:prstGeom prst="rect">
            <a:avLst/>
          </a:prstGeom>
        </p:spPr>
      </p:pic>
      <p:pic>
        <p:nvPicPr>
          <p:cNvPr id="13" name="Picture 12">
            <a:extLst>
              <a:ext uri="{FF2B5EF4-FFF2-40B4-BE49-F238E27FC236}">
                <a16:creationId xmlns:a16="http://schemas.microsoft.com/office/drawing/2014/main" id="{A9CAC71E-E30B-356F-A4FA-706CB5A91B5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 y="6080935"/>
            <a:ext cx="12191992" cy="794820"/>
          </a:xfrm>
          <a:prstGeom prst="rect">
            <a:avLst/>
          </a:prstGeom>
        </p:spPr>
      </p:pic>
      <p:sp>
        <p:nvSpPr>
          <p:cNvPr id="5" name="TextBox 4">
            <a:extLst>
              <a:ext uri="{FF2B5EF4-FFF2-40B4-BE49-F238E27FC236}">
                <a16:creationId xmlns:a16="http://schemas.microsoft.com/office/drawing/2014/main" id="{F3E641A3-D066-4635-7601-FB3B290234D3}"/>
              </a:ext>
            </a:extLst>
          </p:cNvPr>
          <p:cNvSpPr txBox="1"/>
          <p:nvPr userDrawn="1"/>
        </p:nvSpPr>
        <p:spPr>
          <a:xfrm>
            <a:off x="5308847" y="6379050"/>
            <a:ext cx="5042516" cy="338554"/>
          </a:xfrm>
          <a:prstGeom prst="rect">
            <a:avLst/>
          </a:prstGeom>
          <a:noFill/>
        </p:spPr>
        <p:txBody>
          <a:bodyPr wrap="square" rtlCol="0">
            <a:spAutoFit/>
          </a:bodyPr>
          <a:lstStyle/>
          <a:p>
            <a:pPr algn="ctr"/>
            <a:r>
              <a:rPr lang="en-GB" sz="1600" dirty="0">
                <a:solidFill>
                  <a:srgbClr val="75ABE1"/>
                </a:solidFill>
              </a:rPr>
              <a:t>Be Engaged </a:t>
            </a:r>
            <a:r>
              <a:rPr lang="en-GB" sz="1600" dirty="0">
                <a:solidFill>
                  <a:srgbClr val="1E2949"/>
                </a:solidFill>
              </a:rPr>
              <a:t>|</a:t>
            </a:r>
            <a:r>
              <a:rPr lang="en-GB" sz="1600" dirty="0">
                <a:solidFill>
                  <a:srgbClr val="75ABE1"/>
                </a:solidFill>
              </a:rPr>
              <a:t> Be Kind &amp; Respectful </a:t>
            </a:r>
            <a:r>
              <a:rPr lang="en-GB" sz="1600" dirty="0">
                <a:solidFill>
                  <a:srgbClr val="1E2949"/>
                </a:solidFill>
              </a:rPr>
              <a:t>| </a:t>
            </a:r>
            <a:r>
              <a:rPr lang="en-GB" sz="1600" dirty="0">
                <a:solidFill>
                  <a:srgbClr val="75ABE1"/>
                </a:solidFill>
              </a:rPr>
              <a:t>Do No Harm</a:t>
            </a:r>
          </a:p>
        </p:txBody>
      </p:sp>
    </p:spTree>
    <p:extLst>
      <p:ext uri="{BB962C8B-B14F-4D97-AF65-F5344CB8AC3E}">
        <p14:creationId xmlns:p14="http://schemas.microsoft.com/office/powerpoint/2010/main" val="2959803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6" name="Rectangle 6"/>
          <p:cNvSpPr>
            <a:spLocks noGrp="1" noChangeArrowheads="1"/>
          </p:cNvSpPr>
          <p:nvPr>
            <p:ph type="sldNum" sz="quarter" idx="12"/>
          </p:nvPr>
        </p:nvSpPr>
        <p:spPr>
          <a:ln/>
        </p:spPr>
        <p:txBody>
          <a:bodyPr/>
          <a:lstStyle>
            <a:lvl1pPr>
              <a:defRPr/>
            </a:lvl1pPr>
          </a:lstStyle>
          <a:p>
            <a:pPr>
              <a:defRPr/>
            </a:pPr>
            <a:fld id="{3AE5F705-5148-422B-952C-9FE248D13DAF}" type="slidenum">
              <a:rPr lang="en-GB"/>
              <a:pPr>
                <a:defRPr/>
              </a:pPr>
              <a:t>‹#›</a:t>
            </a:fld>
            <a:endParaRPr lang="en-GB" dirty="0"/>
          </a:p>
        </p:txBody>
      </p:sp>
    </p:spTree>
    <p:extLst>
      <p:ext uri="{BB962C8B-B14F-4D97-AF65-F5344CB8AC3E}">
        <p14:creationId xmlns:p14="http://schemas.microsoft.com/office/powerpoint/2010/main" val="3628462620"/>
      </p:ext>
    </p:extLst>
  </p:cSld>
  <p:clrMapOvr>
    <a:masterClrMapping/>
  </p:clrMapOvr>
  <p:transition spd="med">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1_Content Page Blue">
    <p:bg>
      <p:bgPr>
        <a:solidFill>
          <a:srgbClr val="213568"/>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D066EE-9FCC-3108-2C5A-0B792C57318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2714624" cy="1300310"/>
          </a:xfrm>
          <a:prstGeom prst="rect">
            <a:avLst/>
          </a:prstGeom>
        </p:spPr>
      </p:pic>
      <p:pic>
        <p:nvPicPr>
          <p:cNvPr id="13" name="Picture 12">
            <a:extLst>
              <a:ext uri="{FF2B5EF4-FFF2-40B4-BE49-F238E27FC236}">
                <a16:creationId xmlns:a16="http://schemas.microsoft.com/office/drawing/2014/main" id="{A9CAC71E-E30B-356F-A4FA-706CB5A91B5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 y="6080935"/>
            <a:ext cx="12191992" cy="794820"/>
          </a:xfrm>
          <a:prstGeom prst="rect">
            <a:avLst/>
          </a:prstGeom>
        </p:spPr>
      </p:pic>
      <p:sp>
        <p:nvSpPr>
          <p:cNvPr id="2" name="TextBox 1">
            <a:extLst>
              <a:ext uri="{FF2B5EF4-FFF2-40B4-BE49-F238E27FC236}">
                <a16:creationId xmlns:a16="http://schemas.microsoft.com/office/drawing/2014/main" id="{B36DD9B5-642E-2801-20D3-5BD2C645BBB8}"/>
              </a:ext>
            </a:extLst>
          </p:cNvPr>
          <p:cNvSpPr txBox="1"/>
          <p:nvPr userDrawn="1"/>
        </p:nvSpPr>
        <p:spPr>
          <a:xfrm>
            <a:off x="5308847" y="6379050"/>
            <a:ext cx="5042516" cy="338554"/>
          </a:xfrm>
          <a:prstGeom prst="rect">
            <a:avLst/>
          </a:prstGeom>
          <a:noFill/>
        </p:spPr>
        <p:txBody>
          <a:bodyPr wrap="square" rtlCol="0">
            <a:spAutoFit/>
          </a:bodyPr>
          <a:lstStyle/>
          <a:p>
            <a:pPr algn="ctr"/>
            <a:r>
              <a:rPr lang="en-GB" sz="1600" dirty="0">
                <a:solidFill>
                  <a:srgbClr val="75ABE1"/>
                </a:solidFill>
              </a:rPr>
              <a:t>Be Engaged </a:t>
            </a:r>
            <a:r>
              <a:rPr lang="en-GB" sz="1600" dirty="0">
                <a:solidFill>
                  <a:srgbClr val="1E2949"/>
                </a:solidFill>
              </a:rPr>
              <a:t>|</a:t>
            </a:r>
            <a:r>
              <a:rPr lang="en-GB" sz="1600" dirty="0">
                <a:solidFill>
                  <a:srgbClr val="75ABE1"/>
                </a:solidFill>
              </a:rPr>
              <a:t> Be Kind &amp; Respectful </a:t>
            </a:r>
            <a:r>
              <a:rPr lang="en-GB" sz="1600" dirty="0">
                <a:solidFill>
                  <a:srgbClr val="1E2949"/>
                </a:solidFill>
              </a:rPr>
              <a:t>| </a:t>
            </a:r>
            <a:r>
              <a:rPr lang="en-GB" sz="1600" dirty="0">
                <a:solidFill>
                  <a:srgbClr val="75ABE1"/>
                </a:solidFill>
              </a:rPr>
              <a:t>Do No Harm</a:t>
            </a:r>
          </a:p>
        </p:txBody>
      </p:sp>
    </p:spTree>
    <p:extLst>
      <p:ext uri="{BB962C8B-B14F-4D97-AF65-F5344CB8AC3E}">
        <p14:creationId xmlns:p14="http://schemas.microsoft.com/office/powerpoint/2010/main" val="34133602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D60B1-DECC-4A59-8AC8-D18C38CF5753}"/>
              </a:ext>
            </a:extLst>
          </p:cNvPr>
          <p:cNvSpPr>
            <a:spLocks noGrp="1"/>
          </p:cNvSpPr>
          <p:nvPr>
            <p:ph type="title"/>
          </p:nvPr>
        </p:nvSpPr>
        <p:spPr>
          <a:xfrm>
            <a:off x="838200" y="365125"/>
            <a:ext cx="5181600"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E8D9772-71C2-44FF-8B29-69C082B9636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11637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13568"/>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4BA85E4-B3B0-2032-971D-F7AF8EB4E751}"/>
              </a:ext>
            </a:extLst>
          </p:cNvPr>
          <p:cNvSpPr>
            <a:spLocks noGrp="1"/>
          </p:cNvSpPr>
          <p:nvPr>
            <p:ph type="body" idx="1"/>
          </p:nvPr>
        </p:nvSpPr>
        <p:spPr>
          <a:xfrm>
            <a:off x="565150" y="1487251"/>
            <a:ext cx="11188800" cy="4435200"/>
          </a:xfrm>
          <a:prstGeom prst="rect">
            <a:avLst/>
          </a:prstGeom>
        </p:spPr>
        <p:txBody>
          <a:bodyPr vert="horz" lIns="91440" tIns="45720" rIns="91440" bIns="45720"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6" name="Picture 5">
            <a:extLst>
              <a:ext uri="{FF2B5EF4-FFF2-40B4-BE49-F238E27FC236}">
                <a16:creationId xmlns:a16="http://schemas.microsoft.com/office/drawing/2014/main" id="{C5B599D8-E015-D14C-2D91-3F74E611C470}"/>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0" y="0"/>
            <a:ext cx="2714624" cy="1300310"/>
          </a:xfrm>
          <a:prstGeom prst="rect">
            <a:avLst/>
          </a:prstGeom>
        </p:spPr>
      </p:pic>
      <p:pic>
        <p:nvPicPr>
          <p:cNvPr id="7" name="Picture 6">
            <a:extLst>
              <a:ext uri="{FF2B5EF4-FFF2-40B4-BE49-F238E27FC236}">
                <a16:creationId xmlns:a16="http://schemas.microsoft.com/office/drawing/2014/main" id="{9666D7C6-4082-97BE-6723-C019B3EEE76B}"/>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4" y="6080935"/>
            <a:ext cx="12191992" cy="794820"/>
          </a:xfrm>
          <a:prstGeom prst="rect">
            <a:avLst/>
          </a:prstGeom>
        </p:spPr>
      </p:pic>
      <p:sp>
        <p:nvSpPr>
          <p:cNvPr id="8" name="TextBox 7">
            <a:extLst>
              <a:ext uri="{FF2B5EF4-FFF2-40B4-BE49-F238E27FC236}">
                <a16:creationId xmlns:a16="http://schemas.microsoft.com/office/drawing/2014/main" id="{FE13E57C-9124-D5BF-B120-125C150A044E}"/>
              </a:ext>
            </a:extLst>
          </p:cNvPr>
          <p:cNvSpPr txBox="1"/>
          <p:nvPr/>
        </p:nvSpPr>
        <p:spPr>
          <a:xfrm>
            <a:off x="5308847" y="6379050"/>
            <a:ext cx="5042516" cy="338554"/>
          </a:xfrm>
          <a:prstGeom prst="rect">
            <a:avLst/>
          </a:prstGeom>
          <a:noFill/>
        </p:spPr>
        <p:txBody>
          <a:bodyPr wrap="square" rtlCol="0">
            <a:spAutoFit/>
          </a:bodyPr>
          <a:lstStyle/>
          <a:p>
            <a:pPr algn="ctr"/>
            <a:r>
              <a:rPr lang="en-GB" sz="1600" dirty="0">
                <a:solidFill>
                  <a:srgbClr val="75ABE1"/>
                </a:solidFill>
              </a:rPr>
              <a:t>Be Engaged </a:t>
            </a:r>
            <a:r>
              <a:rPr lang="en-GB" sz="1600" dirty="0">
                <a:solidFill>
                  <a:srgbClr val="1E2949"/>
                </a:solidFill>
              </a:rPr>
              <a:t>|</a:t>
            </a:r>
            <a:r>
              <a:rPr lang="en-GB" sz="1600" dirty="0">
                <a:solidFill>
                  <a:srgbClr val="75ABE1"/>
                </a:solidFill>
              </a:rPr>
              <a:t> Be Kind &amp; Respectful </a:t>
            </a:r>
            <a:r>
              <a:rPr lang="en-GB" sz="1600" dirty="0">
                <a:solidFill>
                  <a:srgbClr val="1E2949"/>
                </a:solidFill>
              </a:rPr>
              <a:t>| </a:t>
            </a:r>
            <a:r>
              <a:rPr lang="en-GB" sz="1600" dirty="0">
                <a:solidFill>
                  <a:srgbClr val="75ABE1"/>
                </a:solidFill>
              </a:rPr>
              <a:t>Do No Harm</a:t>
            </a:r>
          </a:p>
        </p:txBody>
      </p:sp>
      <p:sp>
        <p:nvSpPr>
          <p:cNvPr id="3" name="Title Placeholder 2">
            <a:extLst>
              <a:ext uri="{FF2B5EF4-FFF2-40B4-BE49-F238E27FC236}">
                <a16:creationId xmlns:a16="http://schemas.microsoft.com/office/drawing/2014/main" id="{D0488849-C8A5-A14C-373A-8BDC240C747D}"/>
              </a:ext>
            </a:extLst>
          </p:cNvPr>
          <p:cNvSpPr>
            <a:spLocks noGrp="1"/>
          </p:cNvSpPr>
          <p:nvPr>
            <p:ph type="title"/>
          </p:nvPr>
        </p:nvSpPr>
        <p:spPr>
          <a:xfrm>
            <a:off x="2460395" y="35180"/>
            <a:ext cx="9265274" cy="1296000"/>
          </a:xfrm>
          <a:prstGeom prst="rect">
            <a:avLst/>
          </a:prstGeom>
        </p:spPr>
        <p:txBody>
          <a:bodyPr vert="horz" lIns="91440" tIns="45720" rIns="91440" bIns="45720" rtlCol="0" anchor="ctr">
            <a:normAutofit/>
          </a:bodyPr>
          <a:lstStyle/>
          <a:p>
            <a:r>
              <a:rPr lang="en-US" dirty="0"/>
              <a:t>Click to add title</a:t>
            </a:r>
            <a:endParaRPr lang="en-GB" dirty="0"/>
          </a:p>
        </p:txBody>
      </p:sp>
      <p:sp>
        <p:nvSpPr>
          <p:cNvPr id="14" name="Footer Placeholder 13">
            <a:extLst>
              <a:ext uri="{FF2B5EF4-FFF2-40B4-BE49-F238E27FC236}">
                <a16:creationId xmlns:a16="http://schemas.microsoft.com/office/drawing/2014/main" id="{B70CEB5F-93AE-CB47-BEDB-3DB2DD42CEED}"/>
              </a:ext>
            </a:extLst>
          </p:cNvPr>
          <p:cNvSpPr>
            <a:spLocks noGrp="1"/>
          </p:cNvSpPr>
          <p:nvPr>
            <p:ph type="ftr" sz="quarter" idx="3"/>
          </p:nvPr>
        </p:nvSpPr>
        <p:spPr>
          <a:xfrm>
            <a:off x="565150" y="6271646"/>
            <a:ext cx="4892400" cy="496800"/>
          </a:xfrm>
          <a:prstGeom prst="rect">
            <a:avLst/>
          </a:prstGeom>
        </p:spPr>
        <p:txBody>
          <a:bodyPr vert="horz" lIns="91440" tIns="45720" rIns="91440" bIns="45720" rtlCol="0" anchor="ctr"/>
          <a:lstStyle>
            <a:lvl1pPr algn="l">
              <a:defRPr sz="2000">
                <a:solidFill>
                  <a:schemeClr val="bg1"/>
                </a:solidFill>
              </a:defRPr>
            </a:lvl1pPr>
          </a:lstStyle>
          <a:p>
            <a:endParaRPr lang="en-GB"/>
          </a:p>
        </p:txBody>
      </p:sp>
      <p:pic>
        <p:nvPicPr>
          <p:cNvPr id="2" name="Picture 1">
            <a:extLst>
              <a:ext uri="{FF2B5EF4-FFF2-40B4-BE49-F238E27FC236}">
                <a16:creationId xmlns:a16="http://schemas.microsoft.com/office/drawing/2014/main" id="{C13DDEED-6036-E90E-871B-E41D9553EBAC}"/>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0" y="0"/>
            <a:ext cx="2714624" cy="1300310"/>
          </a:xfrm>
          <a:prstGeom prst="rect">
            <a:avLst/>
          </a:prstGeom>
        </p:spPr>
      </p:pic>
      <p:pic>
        <p:nvPicPr>
          <p:cNvPr id="4" name="Picture 3">
            <a:extLst>
              <a:ext uri="{FF2B5EF4-FFF2-40B4-BE49-F238E27FC236}">
                <a16:creationId xmlns:a16="http://schemas.microsoft.com/office/drawing/2014/main" id="{91874A73-427F-56FD-7FEF-3D2E1F36648A}"/>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4" y="6080935"/>
            <a:ext cx="12191992" cy="794820"/>
          </a:xfrm>
          <a:prstGeom prst="rect">
            <a:avLst/>
          </a:prstGeom>
        </p:spPr>
      </p:pic>
      <p:sp>
        <p:nvSpPr>
          <p:cNvPr id="9" name="TextBox 8">
            <a:extLst>
              <a:ext uri="{FF2B5EF4-FFF2-40B4-BE49-F238E27FC236}">
                <a16:creationId xmlns:a16="http://schemas.microsoft.com/office/drawing/2014/main" id="{B107A523-8719-C1B3-E712-57963DD5FD77}"/>
              </a:ext>
            </a:extLst>
          </p:cNvPr>
          <p:cNvSpPr txBox="1"/>
          <p:nvPr/>
        </p:nvSpPr>
        <p:spPr>
          <a:xfrm>
            <a:off x="5308847" y="6379050"/>
            <a:ext cx="5042516" cy="338554"/>
          </a:xfrm>
          <a:prstGeom prst="rect">
            <a:avLst/>
          </a:prstGeom>
          <a:noFill/>
        </p:spPr>
        <p:txBody>
          <a:bodyPr wrap="square" rtlCol="0">
            <a:spAutoFit/>
          </a:bodyPr>
          <a:lstStyle/>
          <a:p>
            <a:pPr algn="ctr"/>
            <a:r>
              <a:rPr lang="en-GB" sz="1600" dirty="0">
                <a:solidFill>
                  <a:srgbClr val="75ABE1"/>
                </a:solidFill>
              </a:rPr>
              <a:t>Be Engaged </a:t>
            </a:r>
            <a:r>
              <a:rPr lang="en-GB" sz="1600" dirty="0">
                <a:solidFill>
                  <a:srgbClr val="1E2949"/>
                </a:solidFill>
              </a:rPr>
              <a:t>|</a:t>
            </a:r>
            <a:r>
              <a:rPr lang="en-GB" sz="1600" dirty="0">
                <a:solidFill>
                  <a:srgbClr val="75ABE1"/>
                </a:solidFill>
              </a:rPr>
              <a:t> Be Kind &amp; Respectful </a:t>
            </a:r>
            <a:r>
              <a:rPr lang="en-GB" sz="1600" dirty="0">
                <a:solidFill>
                  <a:srgbClr val="1E2949"/>
                </a:solidFill>
              </a:rPr>
              <a:t>| </a:t>
            </a:r>
            <a:r>
              <a:rPr lang="en-GB" sz="1600" dirty="0">
                <a:solidFill>
                  <a:srgbClr val="75ABE1"/>
                </a:solidFill>
              </a:rPr>
              <a:t>Do No Harm</a:t>
            </a:r>
          </a:p>
        </p:txBody>
      </p:sp>
      <p:pic>
        <p:nvPicPr>
          <p:cNvPr id="12" name="Picture 11">
            <a:extLst>
              <a:ext uri="{FF2B5EF4-FFF2-40B4-BE49-F238E27FC236}">
                <a16:creationId xmlns:a16="http://schemas.microsoft.com/office/drawing/2014/main" id="{C8F1384C-2200-40AF-3D42-F093CC66F8CF}"/>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65150" y="6464507"/>
            <a:ext cx="3511303" cy="167640"/>
          </a:xfrm>
          <a:prstGeom prst="rect">
            <a:avLst/>
          </a:prstGeom>
        </p:spPr>
      </p:pic>
    </p:spTree>
    <p:extLst>
      <p:ext uri="{BB962C8B-B14F-4D97-AF65-F5344CB8AC3E}">
        <p14:creationId xmlns:p14="http://schemas.microsoft.com/office/powerpoint/2010/main" val="41070994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63525" indent="-263525"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9.tmp"/><Relationship Id="rId2" Type="http://schemas.openxmlformats.org/officeDocument/2006/relationships/hyperlink" Target="mailto:burgessj@denbigh.net" TargetMode="External"/><Relationship Id="rId1" Type="http://schemas.openxmlformats.org/officeDocument/2006/relationships/slideLayout" Target="../slideLayouts/slideLayout4.xml"/><Relationship Id="rId5" Type="http://schemas.openxmlformats.org/officeDocument/2006/relationships/image" Target="../media/image11.tmp"/><Relationship Id="rId4" Type="http://schemas.openxmlformats.org/officeDocument/2006/relationships/image" Target="../media/image10.tm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hyperlink" Target="mailto:ridleyi@denbigh.net" TargetMode="External"/><Relationship Id="rId13" Type="http://schemas.openxmlformats.org/officeDocument/2006/relationships/hyperlink" Target="mailto:wujo@denbigh.net" TargetMode="External"/><Relationship Id="rId3" Type="http://schemas.openxmlformats.org/officeDocument/2006/relationships/hyperlink" Target="mailto:saundersj@denbigh.net" TargetMode="External"/><Relationship Id="rId7" Type="http://schemas.openxmlformats.org/officeDocument/2006/relationships/hyperlink" Target="mailto:leejo@denbigh.net" TargetMode="External"/><Relationship Id="rId12" Type="http://schemas.openxmlformats.org/officeDocument/2006/relationships/hyperlink" Target="mailto:vassellj@denbigh.net" TargetMode="External"/><Relationship Id="rId2" Type="http://schemas.openxmlformats.org/officeDocument/2006/relationships/hyperlink" Target="mailto:southc@denbigh.net" TargetMode="External"/><Relationship Id="rId1" Type="http://schemas.openxmlformats.org/officeDocument/2006/relationships/slideLayout" Target="../slideLayouts/slideLayout4.xml"/><Relationship Id="rId6" Type="http://schemas.openxmlformats.org/officeDocument/2006/relationships/hyperlink" Target="mailto:berrimanq@denbigh.net" TargetMode="External"/><Relationship Id="rId11" Type="http://schemas.openxmlformats.org/officeDocument/2006/relationships/hyperlink" Target="mailto:deans@denbigh.net" TargetMode="External"/><Relationship Id="rId5" Type="http://schemas.openxmlformats.org/officeDocument/2006/relationships/hyperlink" Target="mailto:linbournem@denbigh.net" TargetMode="External"/><Relationship Id="rId10" Type="http://schemas.openxmlformats.org/officeDocument/2006/relationships/hyperlink" Target="mailto:aftabu@denbigh.net" TargetMode="External"/><Relationship Id="rId4" Type="http://schemas.openxmlformats.org/officeDocument/2006/relationships/hyperlink" Target="mailto:irshans@denbigh.net" TargetMode="External"/><Relationship Id="rId9" Type="http://schemas.openxmlformats.org/officeDocument/2006/relationships/hyperlink" Target="mailto:alemanm@denbigh.net"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1.xml"/><Relationship Id="rId6" Type="http://schemas.openxmlformats.org/officeDocument/2006/relationships/image" Target="../media/image16.tmp"/><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1.xml"/><Relationship Id="rId5" Type="http://schemas.openxmlformats.org/officeDocument/2006/relationships/image" Target="../media/image20.tmp"/><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22.tmp"/><Relationship Id="rId2" Type="http://schemas.openxmlformats.org/officeDocument/2006/relationships/image" Target="../media/image21.tmp"/><Relationship Id="rId1" Type="http://schemas.openxmlformats.org/officeDocument/2006/relationships/slideLayout" Target="../slideLayouts/slideLayout11.xml"/><Relationship Id="rId4" Type="http://schemas.openxmlformats.org/officeDocument/2006/relationships/image" Target="../media/image23.tmp"/></Relationships>
</file>

<file path=ppt/slides/_rels/slide10.xml.rels><?xml version="1.0" encoding="UTF-8" standalone="yes"?>
<Relationships xmlns="http://schemas.openxmlformats.org/package/2006/relationships"><Relationship Id="rId2" Type="http://schemas.openxmlformats.org/officeDocument/2006/relationships/image" Target="../media/image24.tmp"/><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dictionary.cambridge.org/dictionary/english/race" TargetMode="External"/><Relationship Id="rId7" Type="http://schemas.openxmlformats.org/officeDocument/2006/relationships/hyperlink" Target="https://dictionary.cambridge.org/dictionary/english/treatment" TargetMode="External"/><Relationship Id="rId2" Type="http://schemas.openxmlformats.org/officeDocument/2006/relationships/hyperlink" Target="https://dictionary.cambridge.org/dictionary/english/belief" TargetMode="External"/><Relationship Id="rId1" Type="http://schemas.openxmlformats.org/officeDocument/2006/relationships/slideLayout" Target="../slideLayouts/slideLayout4.xml"/><Relationship Id="rId6" Type="http://schemas.openxmlformats.org/officeDocument/2006/relationships/hyperlink" Target="https://dictionary.cambridge.org/dictionary/english/unfair" TargetMode="External"/><Relationship Id="rId5" Type="http://schemas.openxmlformats.org/officeDocument/2006/relationships/hyperlink" Target="https://dictionary.cambridge.org/dictionary/english/others" TargetMode="External"/><Relationship Id="rId4" Type="http://schemas.openxmlformats.org/officeDocument/2006/relationships/hyperlink" Target="https://dictionary.cambridge.org/dictionary/english/better"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www.denbigh.net/care/call-it-in/" TargetMode="Externa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9.tmp"/><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3.tmp"/><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34.tmp"/><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6.tmp"/><Relationship Id="rId2" Type="http://schemas.openxmlformats.org/officeDocument/2006/relationships/image" Target="../media/image35.png"/><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9.tmp"/><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tmp"/><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jpeg"/><Relationship Id="rId1" Type="http://schemas.openxmlformats.org/officeDocument/2006/relationships/slideLayout" Target="../slideLayouts/slideLayout4.xml"/><Relationship Id="rId6" Type="http://schemas.openxmlformats.org/officeDocument/2006/relationships/image" Target="../media/image46.png"/><Relationship Id="rId5" Type="http://schemas.openxmlformats.org/officeDocument/2006/relationships/image" Target="../media/image45.jpeg"/><Relationship Id="rId4" Type="http://schemas.openxmlformats.org/officeDocument/2006/relationships/image" Target="../media/image44.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4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hyperlink" Target="https://www.startprofile.com/" TargetMode="Externa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5C4BA70-26FE-8411-478D-BAB90102FBD7}"/>
              </a:ext>
            </a:extLst>
          </p:cNvPr>
          <p:cNvSpPr txBox="1"/>
          <p:nvPr/>
        </p:nvSpPr>
        <p:spPr>
          <a:xfrm>
            <a:off x="6867522" y="4256915"/>
            <a:ext cx="4852539" cy="523220"/>
          </a:xfrm>
          <a:prstGeom prst="rect">
            <a:avLst/>
          </a:prstGeom>
          <a:noFill/>
        </p:spPr>
        <p:txBody>
          <a:bodyPr wrap="square" rtlCol="0">
            <a:spAutoFit/>
          </a:bodyPr>
          <a:lstStyle/>
          <a:p>
            <a:pPr lvl="0" algn="r"/>
            <a:r>
              <a:rPr lang="en-US" sz="2800" dirty="0">
                <a:solidFill>
                  <a:schemeClr val="tx2">
                    <a:lumMod val="50000"/>
                    <a:lumOff val="50000"/>
                  </a:schemeClr>
                </a:solidFill>
              </a:rPr>
              <a:t>September 2026</a:t>
            </a:r>
            <a:endParaRPr lang="en-GB" sz="2800" dirty="0">
              <a:solidFill>
                <a:schemeClr val="tx2">
                  <a:lumMod val="50000"/>
                  <a:lumOff val="50000"/>
                </a:schemeClr>
              </a:solidFill>
            </a:endParaRPr>
          </a:p>
        </p:txBody>
      </p:sp>
      <p:sp>
        <p:nvSpPr>
          <p:cNvPr id="10" name="TextBox 9">
            <a:extLst>
              <a:ext uri="{FF2B5EF4-FFF2-40B4-BE49-F238E27FC236}">
                <a16:creationId xmlns:a16="http://schemas.microsoft.com/office/drawing/2014/main" id="{80659185-BFD8-1B8E-776C-DD96F18D72AD}"/>
              </a:ext>
            </a:extLst>
          </p:cNvPr>
          <p:cNvSpPr txBox="1"/>
          <p:nvPr/>
        </p:nvSpPr>
        <p:spPr>
          <a:xfrm>
            <a:off x="6943722" y="4797010"/>
            <a:ext cx="4776339" cy="400110"/>
          </a:xfrm>
          <a:prstGeom prst="rect">
            <a:avLst/>
          </a:prstGeom>
          <a:noFill/>
        </p:spPr>
        <p:txBody>
          <a:bodyPr wrap="square" rtlCol="0">
            <a:spAutoFit/>
          </a:bodyPr>
          <a:lstStyle/>
          <a:p>
            <a:pPr lvl="0" algn="r"/>
            <a:r>
              <a:rPr lang="en-US" sz="2000" dirty="0">
                <a:solidFill>
                  <a:schemeClr val="tx2">
                    <a:lumMod val="50000"/>
                    <a:lumOff val="50000"/>
                  </a:schemeClr>
                </a:solidFill>
              </a:rPr>
              <a:t>Presented by:</a:t>
            </a:r>
            <a:endParaRPr lang="en-GB" sz="2000" dirty="0">
              <a:solidFill>
                <a:schemeClr val="tx2">
                  <a:lumMod val="50000"/>
                  <a:lumOff val="50000"/>
                </a:schemeClr>
              </a:solidFill>
            </a:endParaRPr>
          </a:p>
        </p:txBody>
      </p:sp>
      <p:sp>
        <p:nvSpPr>
          <p:cNvPr id="11" name="TextBox 10">
            <a:extLst>
              <a:ext uri="{FF2B5EF4-FFF2-40B4-BE49-F238E27FC236}">
                <a16:creationId xmlns:a16="http://schemas.microsoft.com/office/drawing/2014/main" id="{219C4BEE-BEF7-11D4-4CDE-FFE91EE6B366}"/>
              </a:ext>
            </a:extLst>
          </p:cNvPr>
          <p:cNvSpPr txBox="1"/>
          <p:nvPr/>
        </p:nvSpPr>
        <p:spPr>
          <a:xfrm>
            <a:off x="4829175" y="5184065"/>
            <a:ext cx="7198227" cy="1754326"/>
          </a:xfrm>
          <a:prstGeom prst="rect">
            <a:avLst/>
          </a:prstGeom>
          <a:noFill/>
        </p:spPr>
        <p:txBody>
          <a:bodyPr wrap="square" rtlCol="0">
            <a:spAutoFit/>
          </a:bodyPr>
          <a:lstStyle/>
          <a:p>
            <a:pPr lvl="0" algn="r"/>
            <a:r>
              <a:rPr lang="en-US" sz="3600" kern="1200" dirty="0">
                <a:solidFill>
                  <a:schemeClr val="bg1"/>
                </a:solidFill>
                <a:latin typeface="+mj-lt"/>
                <a:ea typeface="+mj-ea"/>
                <a:cs typeface="+mj-cs"/>
              </a:rPr>
              <a:t>Miss Dolling (Progress) &amp; </a:t>
            </a:r>
          </a:p>
          <a:p>
            <a:pPr lvl="0" algn="r"/>
            <a:r>
              <a:rPr lang="en-US" sz="3600" kern="1200" dirty="0">
                <a:solidFill>
                  <a:schemeClr val="bg1"/>
                </a:solidFill>
                <a:latin typeface="+mj-lt"/>
                <a:ea typeface="+mj-ea"/>
                <a:cs typeface="+mj-cs"/>
              </a:rPr>
              <a:t>Miss South (Pastoral)</a:t>
            </a:r>
          </a:p>
          <a:p>
            <a:pPr lvl="0" algn="r"/>
            <a:r>
              <a:rPr lang="en-US" sz="3600" kern="1200" dirty="0">
                <a:solidFill>
                  <a:schemeClr val="bg1"/>
                </a:solidFill>
                <a:latin typeface="+mj-lt"/>
                <a:ea typeface="+mj-ea"/>
                <a:cs typeface="+mj-cs"/>
              </a:rPr>
              <a:t>Heads of Year</a:t>
            </a:r>
            <a:endParaRPr lang="en-GB" sz="3600" kern="1200" dirty="0">
              <a:solidFill>
                <a:schemeClr val="bg1"/>
              </a:solidFill>
              <a:latin typeface="+mj-lt"/>
              <a:ea typeface="+mj-ea"/>
              <a:cs typeface="+mj-cs"/>
            </a:endParaRPr>
          </a:p>
        </p:txBody>
      </p:sp>
      <p:sp>
        <p:nvSpPr>
          <p:cNvPr id="12" name="TextBox 11">
            <a:extLst>
              <a:ext uri="{FF2B5EF4-FFF2-40B4-BE49-F238E27FC236}">
                <a16:creationId xmlns:a16="http://schemas.microsoft.com/office/drawing/2014/main" id="{2689ACD1-5EE5-8B2D-3C20-F6B82AE24367}"/>
              </a:ext>
            </a:extLst>
          </p:cNvPr>
          <p:cNvSpPr txBox="1"/>
          <p:nvPr/>
        </p:nvSpPr>
        <p:spPr>
          <a:xfrm>
            <a:off x="4242898" y="945983"/>
            <a:ext cx="6898679" cy="3139321"/>
          </a:xfrm>
          <a:prstGeom prst="rect">
            <a:avLst/>
          </a:prstGeom>
          <a:noFill/>
        </p:spPr>
        <p:txBody>
          <a:bodyPr wrap="square" rtlCol="0">
            <a:spAutoFit/>
          </a:bodyPr>
          <a:lstStyle/>
          <a:p>
            <a:pPr lvl="0" algn="ctr"/>
            <a:r>
              <a:rPr lang="en-US" sz="6600" dirty="0">
                <a:solidFill>
                  <a:schemeClr val="bg1"/>
                </a:solidFill>
              </a:rPr>
              <a:t>Think Denbigh</a:t>
            </a:r>
          </a:p>
          <a:p>
            <a:pPr lvl="0" algn="ctr"/>
            <a:r>
              <a:rPr lang="en-US" sz="6600" dirty="0">
                <a:solidFill>
                  <a:schemeClr val="bg1"/>
                </a:solidFill>
              </a:rPr>
              <a:t>Making the Most of Year 11</a:t>
            </a:r>
            <a:endParaRPr lang="en-GB" sz="6600" dirty="0">
              <a:solidFill>
                <a:schemeClr val="bg1"/>
              </a:solidFill>
            </a:endParaRPr>
          </a:p>
        </p:txBody>
      </p:sp>
      <p:pic>
        <p:nvPicPr>
          <p:cNvPr id="14" name="Picture 13" descr="A logo with a black background&#10;&#10;Description automatically generated">
            <a:extLst>
              <a:ext uri="{FF2B5EF4-FFF2-40B4-BE49-F238E27FC236}">
                <a16:creationId xmlns:a16="http://schemas.microsoft.com/office/drawing/2014/main" id="{D746E37F-035D-DE50-71C3-98ADD044D4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185" y="3819525"/>
            <a:ext cx="2817610" cy="2728586"/>
          </a:xfrm>
          <a:prstGeom prst="rect">
            <a:avLst/>
          </a:prstGeom>
        </p:spPr>
      </p:pic>
    </p:spTree>
    <p:extLst>
      <p:ext uri="{BB962C8B-B14F-4D97-AF65-F5344CB8AC3E}">
        <p14:creationId xmlns:p14="http://schemas.microsoft.com/office/powerpoint/2010/main" val="6506991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5C4BA70-26FE-8411-478D-BAB90102FBD7}"/>
              </a:ext>
            </a:extLst>
          </p:cNvPr>
          <p:cNvSpPr txBox="1"/>
          <p:nvPr/>
        </p:nvSpPr>
        <p:spPr>
          <a:xfrm>
            <a:off x="257172" y="6317278"/>
            <a:ext cx="4852539" cy="461665"/>
          </a:xfrm>
          <a:prstGeom prst="rect">
            <a:avLst/>
          </a:prstGeom>
          <a:noFill/>
        </p:spPr>
        <p:txBody>
          <a:bodyPr wrap="square" rtlCol="0">
            <a:spAutoFit/>
          </a:bodyPr>
          <a:lstStyle/>
          <a:p>
            <a:pPr lvl="0"/>
            <a:r>
              <a:rPr lang="en-US" sz="2400" dirty="0">
                <a:solidFill>
                  <a:schemeClr val="bg1"/>
                </a:solidFill>
              </a:rPr>
              <a:t>Presentation Title</a:t>
            </a:r>
            <a:endParaRPr lang="en-GB" sz="2400" dirty="0">
              <a:solidFill>
                <a:schemeClr val="bg1"/>
              </a:solidFill>
            </a:endParaRPr>
          </a:p>
        </p:txBody>
      </p:sp>
      <p:sp>
        <p:nvSpPr>
          <p:cNvPr id="11" name="TextBox 10">
            <a:extLst>
              <a:ext uri="{FF2B5EF4-FFF2-40B4-BE49-F238E27FC236}">
                <a16:creationId xmlns:a16="http://schemas.microsoft.com/office/drawing/2014/main" id="{219C4BEE-BEF7-11D4-4CDE-FFE91EE6B366}"/>
              </a:ext>
            </a:extLst>
          </p:cNvPr>
          <p:cNvSpPr txBox="1"/>
          <p:nvPr/>
        </p:nvSpPr>
        <p:spPr>
          <a:xfrm>
            <a:off x="6867522" y="21997"/>
            <a:ext cx="4776339" cy="923330"/>
          </a:xfrm>
          <a:prstGeom prst="rect">
            <a:avLst/>
          </a:prstGeom>
          <a:noFill/>
        </p:spPr>
        <p:txBody>
          <a:bodyPr wrap="square" rtlCol="0">
            <a:spAutoFit/>
          </a:bodyPr>
          <a:lstStyle/>
          <a:p>
            <a:pPr lvl="0" algn="r"/>
            <a:r>
              <a:rPr lang="en-US" sz="5400" kern="1200" dirty="0">
                <a:solidFill>
                  <a:schemeClr val="tx2"/>
                </a:solidFill>
                <a:latin typeface="+mj-lt"/>
                <a:ea typeface="+mj-ea"/>
                <a:cs typeface="+mj-cs"/>
              </a:rPr>
              <a:t>Welcome Back</a:t>
            </a:r>
          </a:p>
        </p:txBody>
      </p:sp>
      <p:sp>
        <p:nvSpPr>
          <p:cNvPr id="2" name="TextBox 1">
            <a:extLst>
              <a:ext uri="{FF2B5EF4-FFF2-40B4-BE49-F238E27FC236}">
                <a16:creationId xmlns:a16="http://schemas.microsoft.com/office/drawing/2014/main" id="{AA92AB2E-F015-3CB3-2597-B2F50788312D}"/>
              </a:ext>
            </a:extLst>
          </p:cNvPr>
          <p:cNvSpPr txBox="1"/>
          <p:nvPr/>
        </p:nvSpPr>
        <p:spPr>
          <a:xfrm>
            <a:off x="2449643" y="1469797"/>
            <a:ext cx="9742357" cy="5078313"/>
          </a:xfrm>
          <a:prstGeom prst="rect">
            <a:avLst/>
          </a:prstGeom>
          <a:noFill/>
        </p:spPr>
        <p:txBody>
          <a:bodyPr wrap="square" rtlCol="0">
            <a:spAutoFit/>
          </a:bodyPr>
          <a:lstStyle/>
          <a:p>
            <a:pPr lvl="0" indent="542925"/>
            <a:r>
              <a:rPr lang="en-US" sz="3600" kern="1200" dirty="0">
                <a:solidFill>
                  <a:schemeClr val="tx2">
                    <a:lumMod val="50000"/>
                    <a:lumOff val="50000"/>
                  </a:schemeClr>
                </a:solidFill>
                <a:latin typeface="+mj-lt"/>
                <a:ea typeface="+mj-ea"/>
                <a:cs typeface="+mj-cs"/>
              </a:rPr>
              <a:t>Your team</a:t>
            </a:r>
          </a:p>
          <a:p>
            <a:pPr marL="571500" indent="-571500">
              <a:buFont typeface="Arial" panose="020B0604020202020204" pitchFamily="34" charset="0"/>
              <a:buChar char="•"/>
            </a:pPr>
            <a:endParaRPr lang="en-GB" sz="3600" dirty="0">
              <a:solidFill>
                <a:schemeClr val="tx2"/>
              </a:solidFill>
              <a:latin typeface="+mj-lt"/>
              <a:ea typeface="+mj-ea"/>
              <a:cs typeface="+mj-cs"/>
            </a:endParaRPr>
          </a:p>
          <a:p>
            <a:pPr marL="571500" indent="-571500">
              <a:buFont typeface="Arial" panose="020B0604020202020204" pitchFamily="34" charset="0"/>
              <a:buChar char="•"/>
            </a:pPr>
            <a:r>
              <a:rPr lang="en-GB" sz="3600" dirty="0">
                <a:solidFill>
                  <a:schemeClr val="tx2"/>
                </a:solidFill>
                <a:latin typeface="+mj-lt"/>
                <a:ea typeface="+mj-ea"/>
                <a:cs typeface="+mj-cs"/>
              </a:rPr>
              <a:t>Mr Burgess – Assistant Headteacher for Yr 11 Progress </a:t>
            </a:r>
            <a:r>
              <a:rPr lang="en-GB" sz="3600" dirty="0">
                <a:solidFill>
                  <a:schemeClr val="tx2"/>
                </a:solidFill>
                <a:latin typeface="+mj-lt"/>
                <a:ea typeface="+mj-ea"/>
                <a:cs typeface="+mj-cs"/>
                <a:hlinkClick r:id="rId2">
                  <a:extLst>
                    <a:ext uri="{A12FA001-AC4F-418D-AE19-62706E023703}">
                      <ahyp:hlinkClr xmlns:ahyp="http://schemas.microsoft.com/office/drawing/2018/hyperlinkcolor" val="tx"/>
                    </a:ext>
                  </a:extLst>
                </a:hlinkClick>
              </a:rPr>
              <a:t>burgessj@denbigh</a:t>
            </a:r>
            <a:r>
              <a:rPr lang="en-GB" sz="3600" dirty="0">
                <a:solidFill>
                  <a:schemeClr val="bg1"/>
                </a:solidFill>
                <a:hlinkClick r:id="rId2">
                  <a:extLst>
                    <a:ext uri="{A12FA001-AC4F-418D-AE19-62706E023703}">
                      <ahyp:hlinkClr xmlns:ahyp="http://schemas.microsoft.com/office/drawing/2018/hyperlinkcolor" val="tx"/>
                    </a:ext>
                  </a:extLst>
                </a:hlinkClick>
              </a:rPr>
              <a:t>.net</a:t>
            </a:r>
            <a:endParaRPr lang="en-GB" sz="3600" dirty="0">
              <a:solidFill>
                <a:schemeClr val="bg1"/>
              </a:solidFill>
            </a:endParaRPr>
          </a:p>
          <a:p>
            <a:pPr marL="571500" lvl="0" indent="-571500">
              <a:buFont typeface="Arial" panose="020B0604020202020204" pitchFamily="34" charset="0"/>
              <a:buChar char="•"/>
            </a:pPr>
            <a:r>
              <a:rPr lang="en-US" sz="3600" kern="1200" dirty="0">
                <a:solidFill>
                  <a:schemeClr val="tx2"/>
                </a:solidFill>
                <a:latin typeface="+mj-lt"/>
                <a:ea typeface="+mj-ea"/>
                <a:cs typeface="+mj-cs"/>
              </a:rPr>
              <a:t>Miss Dolling– Head of Year (Progress) dollingl@denbigh.net</a:t>
            </a:r>
          </a:p>
          <a:p>
            <a:pPr marL="571500" lvl="0" indent="-571500">
              <a:buFont typeface="Arial" panose="020B0604020202020204" pitchFamily="34" charset="0"/>
              <a:buChar char="•"/>
            </a:pPr>
            <a:r>
              <a:rPr lang="en-US" sz="3600" dirty="0">
                <a:solidFill>
                  <a:schemeClr val="tx2"/>
                </a:solidFill>
                <a:latin typeface="+mj-lt"/>
                <a:ea typeface="+mj-ea"/>
                <a:cs typeface="+mj-cs"/>
              </a:rPr>
              <a:t>Miss South– Head of Year (Pastoral) southc@denbigh.net</a:t>
            </a:r>
            <a:endParaRPr lang="en-US" sz="3600" kern="1200" dirty="0">
              <a:solidFill>
                <a:schemeClr val="tx2"/>
              </a:solidFill>
              <a:latin typeface="+mj-lt"/>
              <a:ea typeface="+mj-ea"/>
              <a:cs typeface="+mj-cs"/>
            </a:endParaRPr>
          </a:p>
          <a:p>
            <a:pPr lvl="0"/>
            <a:endParaRPr lang="en-US" sz="3600" kern="1200" dirty="0">
              <a:solidFill>
                <a:schemeClr val="tx2">
                  <a:lumMod val="50000"/>
                  <a:lumOff val="50000"/>
                </a:schemeClr>
              </a:solidFill>
              <a:latin typeface="+mj-lt"/>
              <a:ea typeface="+mj-ea"/>
              <a:cs typeface="+mj-cs"/>
            </a:endParaRPr>
          </a:p>
        </p:txBody>
      </p:sp>
      <p:pic>
        <p:nvPicPr>
          <p:cNvPr id="6" name="Picture 5">
            <a:extLst>
              <a:ext uri="{FF2B5EF4-FFF2-40B4-BE49-F238E27FC236}">
                <a16:creationId xmlns:a16="http://schemas.microsoft.com/office/drawing/2014/main" id="{65FD2B79-E295-A0D3-5CBC-59BCC8179B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850" y="4659008"/>
            <a:ext cx="1147856" cy="1351377"/>
          </a:xfrm>
          <a:prstGeom prst="rect">
            <a:avLst/>
          </a:prstGeom>
        </p:spPr>
      </p:pic>
      <p:pic>
        <p:nvPicPr>
          <p:cNvPr id="8" name="Picture 7">
            <a:extLst>
              <a:ext uri="{FF2B5EF4-FFF2-40B4-BE49-F238E27FC236}">
                <a16:creationId xmlns:a16="http://schemas.microsoft.com/office/drawing/2014/main" id="{BD008EA1-9CC3-2B45-372D-9527D90215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850" y="3154498"/>
            <a:ext cx="1147856" cy="1274516"/>
          </a:xfrm>
          <a:prstGeom prst="rect">
            <a:avLst/>
          </a:prstGeom>
        </p:spPr>
      </p:pic>
      <p:pic>
        <p:nvPicPr>
          <p:cNvPr id="12" name="Picture 11">
            <a:extLst>
              <a:ext uri="{FF2B5EF4-FFF2-40B4-BE49-F238E27FC236}">
                <a16:creationId xmlns:a16="http://schemas.microsoft.com/office/drawing/2014/main" id="{83BA815D-0B34-474F-C5B3-CCBC686E455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8175" y="1518548"/>
            <a:ext cx="1219294" cy="1352915"/>
          </a:xfrm>
          <a:prstGeom prst="rect">
            <a:avLst/>
          </a:prstGeom>
        </p:spPr>
      </p:pic>
    </p:spTree>
    <p:extLst>
      <p:ext uri="{BB962C8B-B14F-4D97-AF65-F5344CB8AC3E}">
        <p14:creationId xmlns:p14="http://schemas.microsoft.com/office/powerpoint/2010/main" val="3046239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r"/>
            <a:r>
              <a:rPr lang="en-GB" b="1" dirty="0">
                <a:latin typeface="+mn-lt"/>
              </a:rPr>
              <a:t>Outline of the Evening</a:t>
            </a:r>
          </a:p>
        </p:txBody>
      </p:sp>
      <p:sp>
        <p:nvSpPr>
          <p:cNvPr id="4" name="TextBox 3"/>
          <p:cNvSpPr txBox="1"/>
          <p:nvPr/>
        </p:nvSpPr>
        <p:spPr>
          <a:xfrm>
            <a:off x="1665767" y="2580386"/>
            <a:ext cx="8120270" cy="369332"/>
          </a:xfrm>
          <a:prstGeom prst="rect">
            <a:avLst/>
          </a:prstGeom>
          <a:noFill/>
        </p:spPr>
        <p:txBody>
          <a:bodyPr wrap="square" rtlCol="0">
            <a:spAutoFit/>
          </a:bodyPr>
          <a:lstStyle/>
          <a:p>
            <a:endParaRPr lang="en-US" dirty="0"/>
          </a:p>
        </p:txBody>
      </p:sp>
      <p:sp>
        <p:nvSpPr>
          <p:cNvPr id="2" name="TextBox 1"/>
          <p:cNvSpPr txBox="1"/>
          <p:nvPr/>
        </p:nvSpPr>
        <p:spPr>
          <a:xfrm>
            <a:off x="608492" y="1492237"/>
            <a:ext cx="5780315" cy="4832092"/>
          </a:xfrm>
          <a:prstGeom prst="rect">
            <a:avLst/>
          </a:prstGeom>
          <a:noFill/>
        </p:spPr>
        <p:txBody>
          <a:bodyPr wrap="square" rtlCol="0">
            <a:spAutoFit/>
          </a:bodyPr>
          <a:lstStyle/>
          <a:p>
            <a:pPr marL="457200" indent="-457200">
              <a:buFont typeface="Arial" panose="020B0604020202020204" pitchFamily="34" charset="0"/>
              <a:buChar char="•"/>
            </a:pPr>
            <a:r>
              <a:rPr lang="en-GB" sz="2800" dirty="0"/>
              <a:t>Reminders (support in school, values and uniform) </a:t>
            </a:r>
          </a:p>
          <a:p>
            <a:pPr marL="457200" indent="-457200">
              <a:buFont typeface="Arial" panose="020B0604020202020204" pitchFamily="34" charset="0"/>
              <a:buChar char="•"/>
            </a:pPr>
            <a:r>
              <a:rPr lang="en-GB" sz="2800" dirty="0"/>
              <a:t>Targets and Setting</a:t>
            </a:r>
          </a:p>
          <a:p>
            <a:pPr marL="457200" indent="-457200">
              <a:buFont typeface="Arial" panose="020B0604020202020204" pitchFamily="34" charset="0"/>
              <a:buChar char="•"/>
            </a:pPr>
            <a:r>
              <a:rPr lang="en-GB" sz="2800" dirty="0"/>
              <a:t>Curriculum Information</a:t>
            </a:r>
          </a:p>
          <a:p>
            <a:pPr marL="457200" indent="-457200">
              <a:buFont typeface="Arial" panose="020B0604020202020204" pitchFamily="34" charset="0"/>
              <a:buChar char="•"/>
            </a:pPr>
            <a:r>
              <a:rPr lang="en-GB" sz="2800" dirty="0"/>
              <a:t>Revision</a:t>
            </a:r>
          </a:p>
          <a:p>
            <a:pPr marL="457200" indent="-457200">
              <a:buFont typeface="Arial" panose="020B0604020202020204" pitchFamily="34" charset="0"/>
              <a:buChar char="•"/>
            </a:pPr>
            <a:r>
              <a:rPr lang="en-GB" sz="2800" dirty="0"/>
              <a:t>Attendance and Punctuality</a:t>
            </a:r>
          </a:p>
          <a:p>
            <a:pPr marL="457200" indent="-457200">
              <a:buFont typeface="Arial" panose="020B0604020202020204" pitchFamily="34" charset="0"/>
              <a:buChar char="•"/>
            </a:pPr>
            <a:r>
              <a:rPr lang="en-GB" sz="2800" dirty="0"/>
              <a:t>Attitude to Learning</a:t>
            </a:r>
          </a:p>
          <a:p>
            <a:pPr marL="457200" indent="-457200">
              <a:buFont typeface="Arial" panose="020B0604020202020204" pitchFamily="34" charset="0"/>
              <a:buChar char="•"/>
            </a:pPr>
            <a:r>
              <a:rPr lang="en-GB" sz="2800" dirty="0"/>
              <a:t>Planners and Homework </a:t>
            </a:r>
          </a:p>
          <a:p>
            <a:pPr marL="457200" indent="-457200">
              <a:buFont typeface="Arial" panose="020B0604020202020204" pitchFamily="34" charset="0"/>
              <a:buChar char="•"/>
            </a:pPr>
            <a:r>
              <a:rPr lang="en-GB" sz="2800" dirty="0"/>
              <a:t>Work Experience</a:t>
            </a:r>
          </a:p>
          <a:p>
            <a:pPr marL="457200" indent="-457200">
              <a:buFont typeface="Arial" panose="020B0604020202020204" pitchFamily="34" charset="0"/>
              <a:buChar char="•"/>
            </a:pPr>
            <a:r>
              <a:rPr lang="en-GB" sz="2800" dirty="0"/>
              <a:t> Key Dates</a:t>
            </a:r>
          </a:p>
          <a:p>
            <a:pPr marL="457200" indent="-457200">
              <a:buFont typeface="Arial" panose="020B0604020202020204" pitchFamily="34" charset="0"/>
              <a:buChar char="•"/>
            </a:pPr>
            <a:r>
              <a:rPr lang="en-GB" sz="2800" dirty="0"/>
              <a:t>Study Leave</a:t>
            </a:r>
          </a:p>
        </p:txBody>
      </p:sp>
    </p:spTree>
    <p:extLst>
      <p:ext uri="{BB962C8B-B14F-4D97-AF65-F5344CB8AC3E}">
        <p14:creationId xmlns:p14="http://schemas.microsoft.com/office/powerpoint/2010/main" val="3332226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3764C6-B18B-840C-8B65-18E2B90D63CC}"/>
              </a:ext>
            </a:extLst>
          </p:cNvPr>
          <p:cNvSpPr txBox="1">
            <a:spLocks/>
          </p:cNvSpPr>
          <p:nvPr/>
        </p:nvSpPr>
        <p:spPr>
          <a:xfrm>
            <a:off x="1412197" y="1005287"/>
            <a:ext cx="10339049" cy="1063544"/>
          </a:xfrm>
          <a:prstGeom prst="rect">
            <a:avLst/>
          </a:prstGeom>
          <a:solidFill>
            <a:schemeClr val="accent1">
              <a:tint val="20000"/>
              <a:alpha val="51000"/>
            </a:schemeClr>
          </a:solidFill>
        </p:spPr>
        <p:txBody>
          <a:bodyPr>
            <a:normAutofit/>
          </a:bodyPr>
          <a:lst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2">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000" dirty="0">
                <a:solidFill>
                  <a:srgbClr val="1E2949"/>
                </a:solidFill>
              </a:rPr>
              <a:t>If you feel your child needs support, you can contact your child’s tutor or pastoral HOY. </a:t>
            </a:r>
          </a:p>
          <a:p>
            <a:pPr algn="ctr"/>
            <a:r>
              <a:rPr lang="en-GB" sz="2000" dirty="0">
                <a:solidFill>
                  <a:srgbClr val="1E2949"/>
                </a:solidFill>
              </a:rPr>
              <a:t>Miss South: </a:t>
            </a:r>
            <a:r>
              <a:rPr lang="en-GB" sz="2000" dirty="0">
                <a:solidFill>
                  <a:srgbClr val="1E2949"/>
                </a:solidFill>
                <a:hlinkClick r:id="rId2"/>
              </a:rPr>
              <a:t>southc@denbigh.net</a:t>
            </a:r>
            <a:r>
              <a:rPr lang="en-GB" sz="2000" dirty="0">
                <a:solidFill>
                  <a:srgbClr val="1E2949"/>
                </a:solidFill>
              </a:rPr>
              <a:t> </a:t>
            </a:r>
          </a:p>
          <a:p>
            <a:pPr algn="ctr"/>
            <a:endParaRPr lang="en-GB" sz="2000" dirty="0">
              <a:solidFill>
                <a:srgbClr val="1E2949"/>
              </a:solidFill>
            </a:endParaRPr>
          </a:p>
        </p:txBody>
      </p:sp>
      <p:sp>
        <p:nvSpPr>
          <p:cNvPr id="4" name="Title 1">
            <a:extLst>
              <a:ext uri="{FF2B5EF4-FFF2-40B4-BE49-F238E27FC236}">
                <a16:creationId xmlns:a16="http://schemas.microsoft.com/office/drawing/2014/main" id="{603E0399-9027-E92F-4CDE-417D93523CEF}"/>
              </a:ext>
            </a:extLst>
          </p:cNvPr>
          <p:cNvSpPr txBox="1">
            <a:spLocks/>
          </p:cNvSpPr>
          <p:nvPr/>
        </p:nvSpPr>
        <p:spPr>
          <a:xfrm>
            <a:off x="1581879" y="0"/>
            <a:ext cx="10515600" cy="912702"/>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r>
              <a:rPr lang="en-GB" b="1" dirty="0">
                <a:latin typeface="+mn-lt"/>
              </a:rPr>
              <a:t>Support in School</a:t>
            </a:r>
            <a:endParaRPr lang="en-GB" b="1" dirty="0"/>
          </a:p>
        </p:txBody>
      </p:sp>
      <p:graphicFrame>
        <p:nvGraphicFramePr>
          <p:cNvPr id="5" name="Table 5">
            <a:extLst>
              <a:ext uri="{FF2B5EF4-FFF2-40B4-BE49-F238E27FC236}">
                <a16:creationId xmlns:a16="http://schemas.microsoft.com/office/drawing/2014/main" id="{4A3632EC-92EC-F923-0652-01438FCBF294}"/>
              </a:ext>
            </a:extLst>
          </p:cNvPr>
          <p:cNvGraphicFramePr>
            <a:graphicFrameLocks noGrp="1"/>
          </p:cNvGraphicFramePr>
          <p:nvPr>
            <p:extLst>
              <p:ext uri="{D42A27DB-BD31-4B8C-83A1-F6EECF244321}">
                <p14:modId xmlns:p14="http://schemas.microsoft.com/office/powerpoint/2010/main" val="638342894"/>
              </p:ext>
            </p:extLst>
          </p:nvPr>
        </p:nvGraphicFramePr>
        <p:xfrm>
          <a:off x="902825" y="1821953"/>
          <a:ext cx="11036961" cy="4297680"/>
        </p:xfrm>
        <a:graphic>
          <a:graphicData uri="http://schemas.openxmlformats.org/drawingml/2006/table">
            <a:tbl>
              <a:tblPr firstRow="1" bandRow="1">
                <a:tableStyleId>{5C22544A-7EE6-4342-B048-85BDC9FD1C3A}</a:tableStyleId>
              </a:tblPr>
              <a:tblGrid>
                <a:gridCol w="1669316">
                  <a:extLst>
                    <a:ext uri="{9D8B030D-6E8A-4147-A177-3AD203B41FA5}">
                      <a16:colId xmlns:a16="http://schemas.microsoft.com/office/drawing/2014/main" val="117699333"/>
                    </a:ext>
                  </a:extLst>
                </a:gridCol>
                <a:gridCol w="3952657">
                  <a:extLst>
                    <a:ext uri="{9D8B030D-6E8A-4147-A177-3AD203B41FA5}">
                      <a16:colId xmlns:a16="http://schemas.microsoft.com/office/drawing/2014/main" val="1822139568"/>
                    </a:ext>
                  </a:extLst>
                </a:gridCol>
                <a:gridCol w="5414988">
                  <a:extLst>
                    <a:ext uri="{9D8B030D-6E8A-4147-A177-3AD203B41FA5}">
                      <a16:colId xmlns:a16="http://schemas.microsoft.com/office/drawing/2014/main" val="3746568707"/>
                    </a:ext>
                  </a:extLst>
                </a:gridCol>
              </a:tblGrid>
              <a:tr h="361237">
                <a:tc>
                  <a:txBody>
                    <a:bodyPr/>
                    <a:lstStyle/>
                    <a:p>
                      <a:r>
                        <a:rPr lang="en-GB" dirty="0"/>
                        <a:t>Tutor Group</a:t>
                      </a:r>
                    </a:p>
                  </a:txBody>
                  <a:tcPr/>
                </a:tc>
                <a:tc>
                  <a:txBody>
                    <a:bodyPr/>
                    <a:lstStyle/>
                    <a:p>
                      <a:r>
                        <a:rPr lang="en-GB" dirty="0"/>
                        <a:t>Tutor</a:t>
                      </a:r>
                    </a:p>
                  </a:txBody>
                  <a:tcPr/>
                </a:tc>
                <a:tc>
                  <a:txBody>
                    <a:bodyPr/>
                    <a:lstStyle/>
                    <a:p>
                      <a:r>
                        <a:rPr lang="en-GB" dirty="0"/>
                        <a:t>Email address</a:t>
                      </a:r>
                    </a:p>
                  </a:txBody>
                  <a:tcPr/>
                </a:tc>
                <a:extLst>
                  <a:ext uri="{0D108BD9-81ED-4DB2-BD59-A6C34878D82A}">
                    <a16:rowId xmlns:a16="http://schemas.microsoft.com/office/drawing/2014/main" val="4107459750"/>
                  </a:ext>
                </a:extLst>
              </a:tr>
              <a:tr h="632165">
                <a:tc>
                  <a:txBody>
                    <a:bodyPr/>
                    <a:lstStyle/>
                    <a:p>
                      <a:pPr algn="ctr" fontAlgn="b">
                        <a:buNone/>
                      </a:pPr>
                      <a:r>
                        <a:rPr lang="en-GB" sz="2000" b="0" i="0" u="none" strike="noStrike" dirty="0">
                          <a:solidFill>
                            <a:srgbClr val="000000"/>
                          </a:solidFill>
                          <a:effectLst/>
                          <a:latin typeface="Calibri" panose="020F0502020204030204" pitchFamily="34" charset="0"/>
                        </a:rPr>
                        <a:t>1ML</a:t>
                      </a:r>
                    </a:p>
                  </a:txBody>
                  <a:tcPr marL="9525" marR="9525" marT="9525" marB="0" anchor="ctr"/>
                </a:tc>
                <a:tc>
                  <a:txBody>
                    <a:bodyPr/>
                    <a:lstStyle/>
                    <a:p>
                      <a:pPr algn="l" fontAlgn="b">
                        <a:buNone/>
                      </a:pPr>
                      <a:r>
                        <a:rPr lang="en-GB" sz="2000" b="0" i="0" u="none" strike="noStrike" dirty="0">
                          <a:solidFill>
                            <a:srgbClr val="000000"/>
                          </a:solidFill>
                          <a:effectLst/>
                          <a:latin typeface="Calibri" panose="020F0502020204030204" pitchFamily="34" charset="0"/>
                        </a:rPr>
                        <a:t>Jo Saunders  / GES</a:t>
                      </a:r>
                    </a:p>
                  </a:txBody>
                  <a:tcPr marL="9525" marR="9525" marT="9525" marB="0" anchor="ctr"/>
                </a:tc>
                <a:tc>
                  <a:txBody>
                    <a:bodyPr/>
                    <a:lstStyle/>
                    <a:p>
                      <a:r>
                        <a:rPr lang="en-GB" dirty="0">
                          <a:hlinkClick r:id="rId3"/>
                        </a:rPr>
                        <a:t>saundersj@denbigh.net</a:t>
                      </a:r>
                      <a:endParaRPr lang="en-GB" dirty="0"/>
                    </a:p>
                    <a:p>
                      <a:r>
                        <a:rPr lang="en-GB" dirty="0">
                          <a:hlinkClick r:id="rId4"/>
                        </a:rPr>
                        <a:t>spittleg@denbigh.net</a:t>
                      </a:r>
                      <a:r>
                        <a:rPr lang="en-GB" dirty="0"/>
                        <a:t> </a:t>
                      </a:r>
                    </a:p>
                  </a:txBody>
                  <a:tcPr/>
                </a:tc>
                <a:extLst>
                  <a:ext uri="{0D108BD9-81ED-4DB2-BD59-A6C34878D82A}">
                    <a16:rowId xmlns:a16="http://schemas.microsoft.com/office/drawing/2014/main" val="2025763833"/>
                  </a:ext>
                </a:extLst>
              </a:tr>
              <a:tr h="361237">
                <a:tc>
                  <a:txBody>
                    <a:bodyPr/>
                    <a:lstStyle/>
                    <a:p>
                      <a:pPr algn="ctr" fontAlgn="b">
                        <a:buNone/>
                      </a:pPr>
                      <a:r>
                        <a:rPr lang="en-GB" sz="2000" b="0" i="0" u="none" strike="noStrike">
                          <a:solidFill>
                            <a:srgbClr val="000000"/>
                          </a:solidFill>
                          <a:effectLst/>
                          <a:latin typeface="Calibri" panose="020F0502020204030204" pitchFamily="34" charset="0"/>
                        </a:rPr>
                        <a:t>1QB</a:t>
                      </a:r>
                    </a:p>
                  </a:txBody>
                  <a:tcPr marL="9525" marR="9525" marT="9525" marB="0" anchor="b"/>
                </a:tc>
                <a:tc>
                  <a:txBody>
                    <a:bodyPr/>
                    <a:lstStyle/>
                    <a:p>
                      <a:pPr algn="l" fontAlgn="b">
                        <a:buNone/>
                      </a:pPr>
                      <a:r>
                        <a:rPr lang="en-GB" sz="2000" b="0" i="0" u="none" strike="noStrike">
                          <a:solidFill>
                            <a:srgbClr val="000000"/>
                          </a:solidFill>
                          <a:effectLst/>
                          <a:latin typeface="Calibri" panose="020F0502020204030204" pitchFamily="34" charset="0"/>
                        </a:rPr>
                        <a:t>Matt Linbourne</a:t>
                      </a:r>
                    </a:p>
                  </a:txBody>
                  <a:tcPr marL="9525" marR="9525" marT="9525" marB="0" anchor="b"/>
                </a:tc>
                <a:tc>
                  <a:txBody>
                    <a:bodyPr/>
                    <a:lstStyle/>
                    <a:p>
                      <a:r>
                        <a:rPr lang="en-GB" dirty="0">
                          <a:hlinkClick r:id="rId5"/>
                        </a:rPr>
                        <a:t>linbournem@denbigh.net</a:t>
                      </a:r>
                      <a:endParaRPr lang="en-GB" dirty="0"/>
                    </a:p>
                  </a:txBody>
                  <a:tcPr/>
                </a:tc>
                <a:extLst>
                  <a:ext uri="{0D108BD9-81ED-4DB2-BD59-A6C34878D82A}">
                    <a16:rowId xmlns:a16="http://schemas.microsoft.com/office/drawing/2014/main" val="3921436228"/>
                  </a:ext>
                </a:extLst>
              </a:tr>
              <a:tr h="361237">
                <a:tc>
                  <a:txBody>
                    <a:bodyPr/>
                    <a:lstStyle/>
                    <a:p>
                      <a:pPr algn="ctr" fontAlgn="b">
                        <a:buNone/>
                      </a:pPr>
                      <a:r>
                        <a:rPr lang="en-GB" sz="2000" b="0" i="0" u="none" strike="noStrike">
                          <a:solidFill>
                            <a:srgbClr val="000000"/>
                          </a:solidFill>
                          <a:effectLst/>
                          <a:latin typeface="Calibri" panose="020F0502020204030204" pitchFamily="34" charset="0"/>
                        </a:rPr>
                        <a:t>1JL</a:t>
                      </a:r>
                    </a:p>
                  </a:txBody>
                  <a:tcPr marL="9525" marR="9525" marT="9525" marB="0" anchor="b"/>
                </a:tc>
                <a:tc>
                  <a:txBody>
                    <a:bodyPr/>
                    <a:lstStyle/>
                    <a:p>
                      <a:pPr algn="l" fontAlgn="b">
                        <a:buNone/>
                      </a:pPr>
                      <a:r>
                        <a:rPr lang="en-GB" sz="2000" b="0" i="0" u="none" strike="noStrike">
                          <a:solidFill>
                            <a:srgbClr val="000000"/>
                          </a:solidFill>
                          <a:effectLst/>
                          <a:latin typeface="Calibri" panose="020F0502020204030204" pitchFamily="34" charset="0"/>
                        </a:rPr>
                        <a:t>Quentin Berriman/ SHI</a:t>
                      </a:r>
                    </a:p>
                  </a:txBody>
                  <a:tcPr marL="9525" marR="9525" marT="9525" marB="0" anchor="b"/>
                </a:tc>
                <a:tc>
                  <a:txBody>
                    <a:bodyPr/>
                    <a:lstStyle/>
                    <a:p>
                      <a:r>
                        <a:rPr lang="en-GB" dirty="0">
                          <a:hlinkClick r:id="rId6"/>
                        </a:rPr>
                        <a:t>berrimanq@denbigh.net</a:t>
                      </a:r>
                      <a:endParaRPr lang="en-GB" dirty="0"/>
                    </a:p>
                  </a:txBody>
                  <a:tcPr/>
                </a:tc>
                <a:extLst>
                  <a:ext uri="{0D108BD9-81ED-4DB2-BD59-A6C34878D82A}">
                    <a16:rowId xmlns:a16="http://schemas.microsoft.com/office/drawing/2014/main" val="1064322361"/>
                  </a:ext>
                </a:extLst>
              </a:tr>
              <a:tr h="361237">
                <a:tc>
                  <a:txBody>
                    <a:bodyPr/>
                    <a:lstStyle/>
                    <a:p>
                      <a:pPr algn="ctr" fontAlgn="b">
                        <a:buNone/>
                      </a:pPr>
                      <a:r>
                        <a:rPr lang="en-GB" sz="2000" b="0" i="0" u="none" strike="noStrike">
                          <a:solidFill>
                            <a:srgbClr val="000000"/>
                          </a:solidFill>
                          <a:effectLst/>
                          <a:latin typeface="Calibri" panose="020F0502020204030204" pitchFamily="34" charset="0"/>
                        </a:rPr>
                        <a:t>1JB</a:t>
                      </a:r>
                    </a:p>
                  </a:txBody>
                  <a:tcPr marL="9525" marR="9525" marT="9525" marB="0" anchor="b"/>
                </a:tc>
                <a:tc>
                  <a:txBody>
                    <a:bodyPr/>
                    <a:lstStyle/>
                    <a:p>
                      <a:pPr algn="l" fontAlgn="b">
                        <a:buNone/>
                      </a:pPr>
                      <a:r>
                        <a:rPr lang="en-GB" sz="2000" b="0" i="0" u="none" strike="noStrike">
                          <a:solidFill>
                            <a:srgbClr val="000000"/>
                          </a:solidFill>
                          <a:effectLst/>
                          <a:latin typeface="Calibri" panose="020F0502020204030204" pitchFamily="34" charset="0"/>
                        </a:rPr>
                        <a:t>Jonard Lee</a:t>
                      </a:r>
                    </a:p>
                  </a:txBody>
                  <a:tcPr marL="9525" marR="9525" marT="9525" marB="0" anchor="b"/>
                </a:tc>
                <a:tc>
                  <a:txBody>
                    <a:bodyPr/>
                    <a:lstStyle/>
                    <a:p>
                      <a:r>
                        <a:rPr lang="en-GB" dirty="0">
                          <a:hlinkClick r:id="rId7"/>
                        </a:rPr>
                        <a:t>leejo@denbigh.net</a:t>
                      </a:r>
                      <a:endParaRPr lang="en-GB" dirty="0"/>
                    </a:p>
                  </a:txBody>
                  <a:tcPr/>
                </a:tc>
                <a:extLst>
                  <a:ext uri="{0D108BD9-81ED-4DB2-BD59-A6C34878D82A}">
                    <a16:rowId xmlns:a16="http://schemas.microsoft.com/office/drawing/2014/main" val="1794141004"/>
                  </a:ext>
                </a:extLst>
              </a:tr>
              <a:tr h="361237">
                <a:tc>
                  <a:txBody>
                    <a:bodyPr/>
                    <a:lstStyle/>
                    <a:p>
                      <a:pPr algn="ctr" fontAlgn="b">
                        <a:buNone/>
                      </a:pPr>
                      <a:r>
                        <a:rPr lang="en-GB" sz="2000" b="0" i="0" u="none" strike="noStrike">
                          <a:solidFill>
                            <a:srgbClr val="000000"/>
                          </a:solidFill>
                          <a:effectLst/>
                          <a:latin typeface="Calibri" panose="020F0502020204030204" pitchFamily="34" charset="0"/>
                        </a:rPr>
                        <a:t>1IA</a:t>
                      </a:r>
                    </a:p>
                  </a:txBody>
                  <a:tcPr marL="9525" marR="9525" marT="9525" marB="0" anchor="b"/>
                </a:tc>
                <a:tc>
                  <a:txBody>
                    <a:bodyPr/>
                    <a:lstStyle/>
                    <a:p>
                      <a:pPr algn="l" fontAlgn="b">
                        <a:buNone/>
                      </a:pPr>
                      <a:r>
                        <a:rPr lang="en-GB" sz="2000" b="0" i="0" u="none" strike="noStrike">
                          <a:solidFill>
                            <a:srgbClr val="000000"/>
                          </a:solidFill>
                          <a:effectLst/>
                          <a:latin typeface="Calibri" panose="020F0502020204030204" pitchFamily="34" charset="0"/>
                        </a:rPr>
                        <a:t>Jo Booth (was 0IR)</a:t>
                      </a:r>
                    </a:p>
                  </a:txBody>
                  <a:tcPr marL="9525" marR="9525" marT="9525" marB="0" anchor="b"/>
                </a:tc>
                <a:tc>
                  <a:txBody>
                    <a:bodyPr/>
                    <a:lstStyle/>
                    <a:p>
                      <a:r>
                        <a:rPr lang="en-GB" dirty="0">
                          <a:hlinkClick r:id="rId8"/>
                        </a:rPr>
                        <a:t>boothj@denbigh.net</a:t>
                      </a:r>
                      <a:endParaRPr lang="en-GB" dirty="0"/>
                    </a:p>
                  </a:txBody>
                  <a:tcPr/>
                </a:tc>
                <a:extLst>
                  <a:ext uri="{0D108BD9-81ED-4DB2-BD59-A6C34878D82A}">
                    <a16:rowId xmlns:a16="http://schemas.microsoft.com/office/drawing/2014/main" val="1784808604"/>
                  </a:ext>
                </a:extLst>
              </a:tr>
              <a:tr h="361237">
                <a:tc>
                  <a:txBody>
                    <a:bodyPr/>
                    <a:lstStyle/>
                    <a:p>
                      <a:pPr algn="ctr" fontAlgn="b">
                        <a:buNone/>
                      </a:pPr>
                      <a:r>
                        <a:rPr lang="en-GB" sz="2000" b="0" i="0" u="none" strike="noStrike">
                          <a:solidFill>
                            <a:srgbClr val="000000"/>
                          </a:solidFill>
                          <a:effectLst/>
                          <a:latin typeface="Calibri" panose="020F0502020204030204" pitchFamily="34" charset="0"/>
                        </a:rPr>
                        <a:t>1UA</a:t>
                      </a:r>
                    </a:p>
                  </a:txBody>
                  <a:tcPr marL="9525" marR="9525" marT="9525" marB="0" anchor="b"/>
                </a:tc>
                <a:tc>
                  <a:txBody>
                    <a:bodyPr/>
                    <a:lstStyle/>
                    <a:p>
                      <a:pPr algn="l" fontAlgn="b">
                        <a:buNone/>
                      </a:pPr>
                      <a:r>
                        <a:rPr lang="en-GB" sz="2000" b="0" i="0" u="none" strike="noStrike">
                          <a:solidFill>
                            <a:srgbClr val="000000"/>
                          </a:solidFill>
                          <a:effectLst/>
                          <a:latin typeface="Calibri" panose="020F0502020204030204" pitchFamily="34" charset="0"/>
                        </a:rPr>
                        <a:t>Maria Aleman</a:t>
                      </a:r>
                    </a:p>
                  </a:txBody>
                  <a:tcPr marL="9525" marR="9525" marT="9525" marB="0" anchor="b"/>
                </a:tc>
                <a:tc>
                  <a:txBody>
                    <a:bodyPr/>
                    <a:lstStyle/>
                    <a:p>
                      <a:r>
                        <a:rPr lang="en-GB" dirty="0">
                          <a:hlinkClick r:id="rId9"/>
                        </a:rPr>
                        <a:t>alemanm@denbigh.net</a:t>
                      </a:r>
                      <a:endParaRPr lang="en-GB" dirty="0"/>
                    </a:p>
                  </a:txBody>
                  <a:tcPr/>
                </a:tc>
                <a:extLst>
                  <a:ext uri="{0D108BD9-81ED-4DB2-BD59-A6C34878D82A}">
                    <a16:rowId xmlns:a16="http://schemas.microsoft.com/office/drawing/2014/main" val="293642018"/>
                  </a:ext>
                </a:extLst>
              </a:tr>
              <a:tr h="361237">
                <a:tc>
                  <a:txBody>
                    <a:bodyPr/>
                    <a:lstStyle/>
                    <a:p>
                      <a:pPr algn="ctr" fontAlgn="b">
                        <a:buNone/>
                      </a:pPr>
                      <a:r>
                        <a:rPr lang="en-GB" sz="2000" b="0" i="0" u="none" strike="noStrike">
                          <a:solidFill>
                            <a:srgbClr val="000000"/>
                          </a:solidFill>
                          <a:effectLst/>
                          <a:latin typeface="Calibri" panose="020F0502020204030204" pitchFamily="34" charset="0"/>
                        </a:rPr>
                        <a:t>1SD</a:t>
                      </a:r>
                    </a:p>
                  </a:txBody>
                  <a:tcPr marL="9525" marR="9525" marT="9525" marB="0" anchor="b"/>
                </a:tc>
                <a:tc>
                  <a:txBody>
                    <a:bodyPr/>
                    <a:lstStyle/>
                    <a:p>
                      <a:pPr algn="l" fontAlgn="b">
                        <a:buNone/>
                      </a:pPr>
                      <a:r>
                        <a:rPr lang="en-GB" sz="2000" b="0" i="0" u="none" strike="noStrike">
                          <a:solidFill>
                            <a:srgbClr val="000000"/>
                          </a:solidFill>
                          <a:effectLst/>
                          <a:latin typeface="Calibri" panose="020F0502020204030204" pitchFamily="34" charset="0"/>
                        </a:rPr>
                        <a:t>Usman Aftab</a:t>
                      </a:r>
                    </a:p>
                  </a:txBody>
                  <a:tcPr marL="9525" marR="9525" marT="9525" marB="0" anchor="b"/>
                </a:tc>
                <a:tc>
                  <a:txBody>
                    <a:bodyPr/>
                    <a:lstStyle/>
                    <a:p>
                      <a:r>
                        <a:rPr lang="en-GB" dirty="0">
                          <a:hlinkClick r:id="rId10"/>
                        </a:rPr>
                        <a:t>aftabu@denbigh.net</a:t>
                      </a:r>
                      <a:endParaRPr lang="en-GB" dirty="0"/>
                    </a:p>
                  </a:txBody>
                  <a:tcPr/>
                </a:tc>
                <a:extLst>
                  <a:ext uri="{0D108BD9-81ED-4DB2-BD59-A6C34878D82A}">
                    <a16:rowId xmlns:a16="http://schemas.microsoft.com/office/drawing/2014/main" val="382789882"/>
                  </a:ext>
                </a:extLst>
              </a:tr>
              <a:tr h="361237">
                <a:tc>
                  <a:txBody>
                    <a:bodyPr/>
                    <a:lstStyle/>
                    <a:p>
                      <a:pPr algn="ctr" fontAlgn="b">
                        <a:buNone/>
                      </a:pPr>
                      <a:r>
                        <a:rPr lang="en-GB" sz="2000" b="0" i="0" u="none" strike="noStrike">
                          <a:solidFill>
                            <a:srgbClr val="000000"/>
                          </a:solidFill>
                          <a:effectLst/>
                          <a:latin typeface="Calibri" panose="020F0502020204030204" pitchFamily="34" charset="0"/>
                        </a:rPr>
                        <a:t>1JV</a:t>
                      </a:r>
                    </a:p>
                  </a:txBody>
                  <a:tcPr marL="9525" marR="9525" marT="9525" marB="0" anchor="b"/>
                </a:tc>
                <a:tc>
                  <a:txBody>
                    <a:bodyPr/>
                    <a:lstStyle/>
                    <a:p>
                      <a:pPr algn="l" fontAlgn="b">
                        <a:buNone/>
                      </a:pPr>
                      <a:r>
                        <a:rPr lang="en-GB" sz="2000" b="0" i="0" u="none" strike="noStrike">
                          <a:solidFill>
                            <a:srgbClr val="000000"/>
                          </a:solidFill>
                          <a:effectLst/>
                          <a:latin typeface="Calibri" panose="020F0502020204030204" pitchFamily="34" charset="0"/>
                        </a:rPr>
                        <a:t>Sieraj Dean (replaces EAK)</a:t>
                      </a:r>
                    </a:p>
                  </a:txBody>
                  <a:tcPr marL="9525" marR="9525" marT="9525" marB="0" anchor="b"/>
                </a:tc>
                <a:tc>
                  <a:txBody>
                    <a:bodyPr/>
                    <a:lstStyle/>
                    <a:p>
                      <a:r>
                        <a:rPr lang="en-GB" dirty="0">
                          <a:hlinkClick r:id="rId11"/>
                        </a:rPr>
                        <a:t>deans@denbigh.net</a:t>
                      </a:r>
                      <a:endParaRPr lang="en-GB" dirty="0"/>
                    </a:p>
                  </a:txBody>
                  <a:tcPr/>
                </a:tc>
                <a:extLst>
                  <a:ext uri="{0D108BD9-81ED-4DB2-BD59-A6C34878D82A}">
                    <a16:rowId xmlns:a16="http://schemas.microsoft.com/office/drawing/2014/main" val="143534842"/>
                  </a:ext>
                </a:extLst>
              </a:tr>
              <a:tr h="361237">
                <a:tc>
                  <a:txBody>
                    <a:bodyPr/>
                    <a:lstStyle/>
                    <a:p>
                      <a:pPr algn="ctr" fontAlgn="b">
                        <a:buNone/>
                      </a:pPr>
                      <a:r>
                        <a:rPr lang="en-GB" sz="2000" b="0" i="0" u="none" strike="noStrike" dirty="0">
                          <a:solidFill>
                            <a:srgbClr val="000000"/>
                          </a:solidFill>
                          <a:effectLst/>
                          <a:latin typeface="Calibri" panose="020F0502020204030204" pitchFamily="34" charset="0"/>
                        </a:rPr>
                        <a:t>1JW</a:t>
                      </a:r>
                    </a:p>
                  </a:txBody>
                  <a:tcPr marL="9525" marR="9525" marT="9525" marB="0" anchor="b"/>
                </a:tc>
                <a:tc>
                  <a:txBody>
                    <a:bodyPr/>
                    <a:lstStyle/>
                    <a:p>
                      <a:pPr algn="l" fontAlgn="b">
                        <a:buNone/>
                      </a:pPr>
                      <a:r>
                        <a:rPr lang="en-GB" sz="2000" b="0" i="0" u="none" strike="noStrike">
                          <a:solidFill>
                            <a:srgbClr val="000000"/>
                          </a:solidFill>
                          <a:effectLst/>
                          <a:latin typeface="Calibri" panose="020F0502020204030204" pitchFamily="34" charset="0"/>
                        </a:rPr>
                        <a:t>Javis Vassell</a:t>
                      </a:r>
                    </a:p>
                  </a:txBody>
                  <a:tcPr marL="9525" marR="9525" marT="9525" marB="0"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12"/>
                        </a:rPr>
                        <a:t>vassellj@denbigh.net</a:t>
                      </a:r>
                      <a:endParaRPr lang="en-GB" dirty="0"/>
                    </a:p>
                  </a:txBody>
                  <a:tcPr/>
                </a:tc>
                <a:extLst>
                  <a:ext uri="{0D108BD9-81ED-4DB2-BD59-A6C34878D82A}">
                    <a16:rowId xmlns:a16="http://schemas.microsoft.com/office/drawing/2014/main" val="1467171544"/>
                  </a:ext>
                </a:extLst>
              </a:tr>
              <a:tr h="361237">
                <a:tc>
                  <a:txBody>
                    <a:bodyPr/>
                    <a:lstStyle/>
                    <a:p>
                      <a:pPr algn="ctr" fontAlgn="b">
                        <a:buNone/>
                      </a:pPr>
                      <a:r>
                        <a:rPr lang="en-GB" sz="2000" b="0" i="0" u="none" strike="noStrike" dirty="0">
                          <a:solidFill>
                            <a:srgbClr val="000000"/>
                          </a:solidFill>
                          <a:effectLst/>
                          <a:latin typeface="Calibri" panose="020F0502020204030204" pitchFamily="34" charset="0"/>
                        </a:rPr>
                        <a:t>1ML</a:t>
                      </a:r>
                    </a:p>
                  </a:txBody>
                  <a:tcPr marL="9525" marR="9525" marT="9525" marB="0" anchor="b"/>
                </a:tc>
                <a:tc>
                  <a:txBody>
                    <a:bodyPr/>
                    <a:lstStyle/>
                    <a:p>
                      <a:pPr algn="l" fontAlgn="b">
                        <a:buNone/>
                      </a:pPr>
                      <a:r>
                        <a:rPr lang="en-GB" sz="2000" b="0" i="0" u="none" strike="noStrike" dirty="0">
                          <a:solidFill>
                            <a:srgbClr val="000000"/>
                          </a:solidFill>
                          <a:effectLst/>
                          <a:latin typeface="Calibri" panose="020F0502020204030204" pitchFamily="34" charset="0"/>
                        </a:rPr>
                        <a:t>Joseph Wu</a:t>
                      </a:r>
                    </a:p>
                  </a:txBody>
                  <a:tcPr marL="9525" marR="9525" marT="9525" marB="0" anchor="b"/>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13"/>
                        </a:rPr>
                        <a:t>wujo@denbigh.net</a:t>
                      </a:r>
                      <a:endParaRPr lang="en-GB" dirty="0"/>
                    </a:p>
                  </a:txBody>
                  <a:tcPr/>
                </a:tc>
                <a:extLst>
                  <a:ext uri="{0D108BD9-81ED-4DB2-BD59-A6C34878D82A}">
                    <a16:rowId xmlns:a16="http://schemas.microsoft.com/office/drawing/2014/main" val="279599137"/>
                  </a:ext>
                </a:extLst>
              </a:tr>
            </a:tbl>
          </a:graphicData>
        </a:graphic>
      </p:graphicFrame>
      <p:sp>
        <p:nvSpPr>
          <p:cNvPr id="6" name="TextBox 5">
            <a:extLst>
              <a:ext uri="{FF2B5EF4-FFF2-40B4-BE49-F238E27FC236}">
                <a16:creationId xmlns:a16="http://schemas.microsoft.com/office/drawing/2014/main" id="{AF712DDE-62E1-78FD-BF6E-781D8947D500}"/>
              </a:ext>
            </a:extLst>
          </p:cNvPr>
          <p:cNvSpPr txBox="1"/>
          <p:nvPr/>
        </p:nvSpPr>
        <p:spPr>
          <a:xfrm>
            <a:off x="179109" y="6456165"/>
            <a:ext cx="4308049" cy="369332"/>
          </a:xfrm>
          <a:prstGeom prst="rect">
            <a:avLst/>
          </a:prstGeom>
          <a:noFill/>
        </p:spPr>
        <p:txBody>
          <a:bodyPr wrap="square" rtlCol="0">
            <a:spAutoFit/>
          </a:bodyPr>
          <a:lstStyle/>
          <a:p>
            <a:r>
              <a:rPr lang="en-GB" dirty="0">
                <a:solidFill>
                  <a:schemeClr val="bg1"/>
                </a:solidFill>
              </a:rPr>
              <a:t>Contact details</a:t>
            </a:r>
          </a:p>
        </p:txBody>
      </p:sp>
    </p:spTree>
    <p:extLst>
      <p:ext uri="{BB962C8B-B14F-4D97-AF65-F5344CB8AC3E}">
        <p14:creationId xmlns:p14="http://schemas.microsoft.com/office/powerpoint/2010/main" val="2891366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66F812-6BFB-2152-87AC-319398E7A154}"/>
              </a:ext>
            </a:extLst>
          </p:cNvPr>
          <p:cNvSpPr txBox="1">
            <a:spLocks/>
          </p:cNvSpPr>
          <p:nvPr/>
        </p:nvSpPr>
        <p:spPr>
          <a:xfrm>
            <a:off x="1143668" y="1681426"/>
            <a:ext cx="7099531" cy="4257461"/>
          </a:xfrm>
          <a:prstGeom prst="rect">
            <a:avLst/>
          </a:prstGeom>
        </p:spPr>
        <p:txBody>
          <a:bodyPr>
            <a:noAutofit/>
          </a:bodyPr>
          <a:lst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2">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l">
              <a:buFont typeface="Arial" panose="020B0604020202020204" pitchFamily="34" charset="0"/>
              <a:buChar char="•"/>
            </a:pPr>
            <a:r>
              <a:rPr lang="en-GB" sz="2400" dirty="0">
                <a:solidFill>
                  <a:srgbClr val="1E2949"/>
                </a:solidFill>
              </a:rPr>
              <a:t>The first point of Call</a:t>
            </a:r>
          </a:p>
          <a:p>
            <a:pPr marL="457200" indent="-457200" algn="l">
              <a:buFont typeface="Arial" panose="020B0604020202020204" pitchFamily="34" charset="0"/>
              <a:buChar char="•"/>
            </a:pPr>
            <a:r>
              <a:rPr lang="en-GB" sz="2400" dirty="0">
                <a:solidFill>
                  <a:srgbClr val="1E2949"/>
                </a:solidFill>
              </a:rPr>
              <a:t>An advocate in school</a:t>
            </a:r>
          </a:p>
          <a:p>
            <a:pPr marL="457200" indent="-457200" algn="l">
              <a:buFont typeface="Arial" panose="020B0604020202020204" pitchFamily="34" charset="0"/>
              <a:buChar char="•"/>
            </a:pPr>
            <a:r>
              <a:rPr lang="en-GB" sz="2400" dirty="0">
                <a:solidFill>
                  <a:srgbClr val="1E2949"/>
                </a:solidFill>
              </a:rPr>
              <a:t>A mentor</a:t>
            </a:r>
          </a:p>
          <a:p>
            <a:pPr marL="457200" indent="-457200" algn="l">
              <a:buFont typeface="Arial" panose="020B0604020202020204" pitchFamily="34" charset="0"/>
              <a:buChar char="•"/>
            </a:pPr>
            <a:r>
              <a:rPr lang="en-GB" sz="2400" dirty="0">
                <a:solidFill>
                  <a:srgbClr val="1E2949"/>
                </a:solidFill>
              </a:rPr>
              <a:t>Support for anxiety and stress</a:t>
            </a:r>
          </a:p>
          <a:p>
            <a:pPr marL="457200" indent="-457200" algn="l">
              <a:buFont typeface="Arial" panose="020B0604020202020204" pitchFamily="34" charset="0"/>
              <a:buChar char="•"/>
            </a:pPr>
            <a:r>
              <a:rPr lang="en-GB" sz="2400" dirty="0">
                <a:solidFill>
                  <a:srgbClr val="1E2949"/>
                </a:solidFill>
              </a:rPr>
              <a:t>Help to develop motivation </a:t>
            </a:r>
          </a:p>
          <a:p>
            <a:pPr marL="457200" indent="-457200" algn="l">
              <a:buFont typeface="Arial" panose="020B0604020202020204" pitchFamily="34" charset="0"/>
              <a:buChar char="•"/>
            </a:pPr>
            <a:r>
              <a:rPr lang="en-GB" sz="2400" dirty="0">
                <a:solidFill>
                  <a:srgbClr val="1E2949"/>
                </a:solidFill>
              </a:rPr>
              <a:t>Support in looking at goals and career pathways</a:t>
            </a:r>
          </a:p>
          <a:p>
            <a:pPr marL="457200" indent="-457200" algn="l">
              <a:buFont typeface="Arial" panose="020B0604020202020204" pitchFamily="34" charset="0"/>
              <a:buChar char="•"/>
            </a:pPr>
            <a:r>
              <a:rPr lang="en-GB" sz="2400" dirty="0">
                <a:solidFill>
                  <a:srgbClr val="1E2949"/>
                </a:solidFill>
              </a:rPr>
              <a:t>Support in planning and organisation</a:t>
            </a:r>
          </a:p>
          <a:p>
            <a:pPr marL="457200" indent="-457200" algn="l">
              <a:buFont typeface="Arial" panose="020B0604020202020204" pitchFamily="34" charset="0"/>
              <a:buChar char="•"/>
            </a:pPr>
            <a:r>
              <a:rPr lang="en-GB" sz="2400" dirty="0">
                <a:solidFill>
                  <a:srgbClr val="1E2949"/>
                </a:solidFill>
              </a:rPr>
              <a:t>Sharers of a variety of revision techniques</a:t>
            </a:r>
          </a:p>
          <a:p>
            <a:pPr marL="457200" indent="-457200" algn="l">
              <a:buFont typeface="Arial" panose="020B0604020202020204" pitchFamily="34" charset="0"/>
              <a:buChar char="•"/>
            </a:pPr>
            <a:r>
              <a:rPr lang="en-GB" sz="2400" dirty="0">
                <a:solidFill>
                  <a:srgbClr val="1E2949"/>
                </a:solidFill>
              </a:rPr>
              <a:t>Behaviour managers - Tutor Report</a:t>
            </a:r>
          </a:p>
        </p:txBody>
      </p:sp>
      <p:sp>
        <p:nvSpPr>
          <p:cNvPr id="4" name="Title 1">
            <a:extLst>
              <a:ext uri="{FF2B5EF4-FFF2-40B4-BE49-F238E27FC236}">
                <a16:creationId xmlns:a16="http://schemas.microsoft.com/office/drawing/2014/main" id="{8246CA5B-4E76-B9D1-8895-61C89C2B60AC}"/>
              </a:ext>
            </a:extLst>
          </p:cNvPr>
          <p:cNvSpPr txBox="1">
            <a:spLocks/>
          </p:cNvSpPr>
          <p:nvPr/>
        </p:nvSpPr>
        <p:spPr>
          <a:xfrm>
            <a:off x="838200" y="281130"/>
            <a:ext cx="10515600" cy="1325563"/>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r>
              <a:rPr lang="en-GB" b="1" dirty="0">
                <a:latin typeface="+mn-lt"/>
              </a:rPr>
              <a:t>Form Tutors are…</a:t>
            </a:r>
          </a:p>
        </p:txBody>
      </p:sp>
      <p:sp>
        <p:nvSpPr>
          <p:cNvPr id="2" name="TextBox 1">
            <a:extLst>
              <a:ext uri="{FF2B5EF4-FFF2-40B4-BE49-F238E27FC236}">
                <a16:creationId xmlns:a16="http://schemas.microsoft.com/office/drawing/2014/main" id="{BB14563D-B46B-33CB-F581-7CF2AE5BB51C}"/>
              </a:ext>
            </a:extLst>
          </p:cNvPr>
          <p:cNvSpPr txBox="1"/>
          <p:nvPr/>
        </p:nvSpPr>
        <p:spPr>
          <a:xfrm>
            <a:off x="282804" y="6353666"/>
            <a:ext cx="4100660" cy="369332"/>
          </a:xfrm>
          <a:prstGeom prst="rect">
            <a:avLst/>
          </a:prstGeom>
          <a:noFill/>
        </p:spPr>
        <p:txBody>
          <a:bodyPr wrap="square" rtlCol="0">
            <a:spAutoFit/>
          </a:bodyPr>
          <a:lstStyle/>
          <a:p>
            <a:r>
              <a:rPr lang="en-GB" dirty="0">
                <a:solidFill>
                  <a:schemeClr val="bg1"/>
                </a:solidFill>
              </a:rPr>
              <a:t>The Tutor’s Role</a:t>
            </a:r>
          </a:p>
        </p:txBody>
      </p:sp>
    </p:spTree>
    <p:extLst>
      <p:ext uri="{BB962C8B-B14F-4D97-AF65-F5344CB8AC3E}">
        <p14:creationId xmlns:p14="http://schemas.microsoft.com/office/powerpoint/2010/main" val="2620332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6F918-286A-44ED-9C22-83DDECCA1B73}"/>
              </a:ext>
            </a:extLst>
          </p:cNvPr>
          <p:cNvSpPr>
            <a:spLocks noGrp="1"/>
          </p:cNvSpPr>
          <p:nvPr>
            <p:ph type="title" idx="4294967295"/>
          </p:nvPr>
        </p:nvSpPr>
        <p:spPr>
          <a:xfrm>
            <a:off x="1548646" y="-92550"/>
            <a:ext cx="10515600" cy="1325563"/>
          </a:xfrm>
        </p:spPr>
        <p:txBody>
          <a:bodyPr>
            <a:normAutofit/>
          </a:bodyPr>
          <a:lstStyle/>
          <a:p>
            <a:pPr algn="r"/>
            <a:r>
              <a:rPr lang="en-GB" b="1" dirty="0">
                <a:solidFill>
                  <a:schemeClr val="bg1"/>
                </a:solidFill>
                <a:latin typeface="+mn-lt"/>
              </a:rPr>
              <a:t>Support in School – Pastoral </a:t>
            </a:r>
            <a:endParaRPr lang="en-GB" b="1" dirty="0">
              <a:solidFill>
                <a:schemeClr val="bg1"/>
              </a:solidFill>
            </a:endParaRPr>
          </a:p>
        </p:txBody>
      </p:sp>
      <p:sp>
        <p:nvSpPr>
          <p:cNvPr id="17" name="Content Placeholder 2">
            <a:extLst>
              <a:ext uri="{FF2B5EF4-FFF2-40B4-BE49-F238E27FC236}">
                <a16:creationId xmlns:a16="http://schemas.microsoft.com/office/drawing/2014/main" id="{CF6B0D3D-CF99-59F4-B9BF-2EE57715598E}"/>
              </a:ext>
            </a:extLst>
          </p:cNvPr>
          <p:cNvSpPr txBox="1">
            <a:spLocks/>
          </p:cNvSpPr>
          <p:nvPr/>
        </p:nvSpPr>
        <p:spPr>
          <a:xfrm>
            <a:off x="1834431" y="3260948"/>
            <a:ext cx="2284288" cy="1561387"/>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800" u="sng" dirty="0">
                <a:solidFill>
                  <a:schemeClr val="bg1"/>
                </a:solidFill>
              </a:rPr>
              <a:t>Miss Anderson</a:t>
            </a:r>
          </a:p>
          <a:p>
            <a:r>
              <a:rPr lang="en-GB" sz="1800" dirty="0">
                <a:solidFill>
                  <a:schemeClr val="bg1"/>
                </a:solidFill>
              </a:rPr>
              <a:t>Counsellor</a:t>
            </a:r>
          </a:p>
        </p:txBody>
      </p:sp>
      <p:sp>
        <p:nvSpPr>
          <p:cNvPr id="18" name="Content Placeholder 2">
            <a:extLst>
              <a:ext uri="{FF2B5EF4-FFF2-40B4-BE49-F238E27FC236}">
                <a16:creationId xmlns:a16="http://schemas.microsoft.com/office/drawing/2014/main" id="{1228F0C1-DF02-3220-DD11-D9111EE8BBFA}"/>
              </a:ext>
            </a:extLst>
          </p:cNvPr>
          <p:cNvSpPr txBox="1">
            <a:spLocks/>
          </p:cNvSpPr>
          <p:nvPr/>
        </p:nvSpPr>
        <p:spPr>
          <a:xfrm>
            <a:off x="3701475" y="4407352"/>
            <a:ext cx="4310104" cy="1561387"/>
          </a:xfrm>
          <a:prstGeom prst="rect">
            <a:avLst/>
          </a:prstGeom>
          <a:noFill/>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800" u="sng" dirty="0">
                <a:solidFill>
                  <a:schemeClr val="bg1"/>
                </a:solidFill>
              </a:rPr>
              <a:t>Mrs Boddy</a:t>
            </a:r>
          </a:p>
          <a:p>
            <a:r>
              <a:rPr lang="en-GB" sz="1800" dirty="0">
                <a:solidFill>
                  <a:schemeClr val="bg1"/>
                </a:solidFill>
              </a:rPr>
              <a:t>Pastoral Mentor</a:t>
            </a:r>
          </a:p>
          <a:p>
            <a:r>
              <a:rPr lang="en-GB" sz="1800" dirty="0">
                <a:solidFill>
                  <a:schemeClr val="bg1"/>
                </a:solidFill>
              </a:rPr>
              <a:t>Social/friendship issues, low mood, anxiety, self-esteem, managing emotions, Art for Wellbeing, Protective behaviours.</a:t>
            </a:r>
          </a:p>
        </p:txBody>
      </p:sp>
      <p:sp>
        <p:nvSpPr>
          <p:cNvPr id="19" name="Content Placeholder 2">
            <a:extLst>
              <a:ext uri="{FF2B5EF4-FFF2-40B4-BE49-F238E27FC236}">
                <a16:creationId xmlns:a16="http://schemas.microsoft.com/office/drawing/2014/main" id="{6955B732-70B4-0102-DD51-B29F2B272847}"/>
              </a:ext>
            </a:extLst>
          </p:cNvPr>
          <p:cNvSpPr txBox="1">
            <a:spLocks/>
          </p:cNvSpPr>
          <p:nvPr/>
        </p:nvSpPr>
        <p:spPr>
          <a:xfrm>
            <a:off x="8385804" y="1342239"/>
            <a:ext cx="3509522" cy="156138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600" u="sng" dirty="0">
                <a:solidFill>
                  <a:schemeClr val="bg1"/>
                </a:solidFill>
              </a:rPr>
              <a:t>Mrs Rose</a:t>
            </a:r>
          </a:p>
          <a:p>
            <a:r>
              <a:rPr lang="en-GB" sz="1600" dirty="0">
                <a:solidFill>
                  <a:schemeClr val="bg1"/>
                </a:solidFill>
              </a:rPr>
              <a:t>Behaviour Mentor</a:t>
            </a:r>
          </a:p>
          <a:p>
            <a:r>
              <a:rPr lang="en-GB" sz="1600" dirty="0">
                <a:solidFill>
                  <a:schemeClr val="bg1"/>
                </a:solidFill>
              </a:rPr>
              <a:t>Inappropriate language, unkindness and bullying, disruption and defiance, REACH.</a:t>
            </a:r>
          </a:p>
        </p:txBody>
      </p:sp>
      <p:sp>
        <p:nvSpPr>
          <p:cNvPr id="20" name="Content Placeholder 2">
            <a:extLst>
              <a:ext uri="{FF2B5EF4-FFF2-40B4-BE49-F238E27FC236}">
                <a16:creationId xmlns:a16="http://schemas.microsoft.com/office/drawing/2014/main" id="{CF625D02-27A1-79A8-2414-C54D4DC401ED}"/>
              </a:ext>
            </a:extLst>
          </p:cNvPr>
          <p:cNvSpPr txBox="1">
            <a:spLocks/>
          </p:cNvSpPr>
          <p:nvPr/>
        </p:nvSpPr>
        <p:spPr>
          <a:xfrm>
            <a:off x="8385804" y="3260948"/>
            <a:ext cx="2868888" cy="1561387"/>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600" u="sng" dirty="0">
                <a:solidFill>
                  <a:schemeClr val="bg1"/>
                </a:solidFill>
              </a:rPr>
              <a:t>Mrs Conway </a:t>
            </a:r>
          </a:p>
          <a:p>
            <a:pPr marL="0" indent="0">
              <a:buFont typeface="Arial" panose="020B0604020202020204" pitchFamily="34" charset="0"/>
              <a:buNone/>
            </a:pPr>
            <a:r>
              <a:rPr lang="en-GB" sz="1600" dirty="0">
                <a:solidFill>
                  <a:schemeClr val="bg1"/>
                </a:solidFill>
              </a:rPr>
              <a:t>LGBQT+ Ambassador</a:t>
            </a:r>
          </a:p>
          <a:p>
            <a:r>
              <a:rPr lang="en-GB" sz="1600" dirty="0">
                <a:solidFill>
                  <a:schemeClr val="bg1"/>
                </a:solidFill>
              </a:rPr>
              <a:t>Support around orientation or gender.</a:t>
            </a:r>
          </a:p>
        </p:txBody>
      </p:sp>
      <p:sp>
        <p:nvSpPr>
          <p:cNvPr id="24" name="Content Placeholder 2">
            <a:extLst>
              <a:ext uri="{FF2B5EF4-FFF2-40B4-BE49-F238E27FC236}">
                <a16:creationId xmlns:a16="http://schemas.microsoft.com/office/drawing/2014/main" id="{32421395-9FB4-6D96-8158-4B3E4E09F364}"/>
              </a:ext>
            </a:extLst>
          </p:cNvPr>
          <p:cNvSpPr txBox="1">
            <a:spLocks/>
          </p:cNvSpPr>
          <p:nvPr/>
        </p:nvSpPr>
        <p:spPr>
          <a:xfrm>
            <a:off x="1834431" y="1524446"/>
            <a:ext cx="2791404" cy="1561387"/>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800" u="sng" dirty="0">
                <a:solidFill>
                  <a:schemeClr val="bg1"/>
                </a:solidFill>
              </a:rPr>
              <a:t>Mr Fisher</a:t>
            </a:r>
          </a:p>
          <a:p>
            <a:r>
              <a:rPr lang="en-GB" sz="1800" dirty="0">
                <a:solidFill>
                  <a:schemeClr val="bg1"/>
                </a:solidFill>
              </a:rPr>
              <a:t>Counsellor</a:t>
            </a:r>
          </a:p>
          <a:p>
            <a:r>
              <a:rPr lang="en-GB" sz="1800" dirty="0">
                <a:solidFill>
                  <a:schemeClr val="bg1"/>
                </a:solidFill>
              </a:rPr>
              <a:t>Significant Mental Health concerns.</a:t>
            </a:r>
          </a:p>
        </p:txBody>
      </p:sp>
      <p:pic>
        <p:nvPicPr>
          <p:cNvPr id="7" name="Picture 6">
            <a:extLst>
              <a:ext uri="{FF2B5EF4-FFF2-40B4-BE49-F238E27FC236}">
                <a16:creationId xmlns:a16="http://schemas.microsoft.com/office/drawing/2014/main" id="{46E6BBE6-6AB0-86E8-AE8D-0114000BE9FA}"/>
              </a:ext>
            </a:extLst>
          </p:cNvPr>
          <p:cNvPicPr>
            <a:picLocks noChangeAspect="1"/>
          </p:cNvPicPr>
          <p:nvPr/>
        </p:nvPicPr>
        <p:blipFill>
          <a:blip r:embed="rId2"/>
          <a:stretch>
            <a:fillRect/>
          </a:stretch>
        </p:blipFill>
        <p:spPr>
          <a:xfrm>
            <a:off x="349888" y="3242811"/>
            <a:ext cx="1289125" cy="1517841"/>
          </a:xfrm>
          <a:prstGeom prst="rect">
            <a:avLst/>
          </a:prstGeom>
        </p:spPr>
      </p:pic>
      <p:pic>
        <p:nvPicPr>
          <p:cNvPr id="5" name="Picture 4">
            <a:extLst>
              <a:ext uri="{FF2B5EF4-FFF2-40B4-BE49-F238E27FC236}">
                <a16:creationId xmlns:a16="http://schemas.microsoft.com/office/drawing/2014/main" id="{808E5F82-CC3E-DCD8-08F3-9FCA0928A64F}"/>
              </a:ext>
            </a:extLst>
          </p:cNvPr>
          <p:cNvPicPr>
            <a:picLocks noChangeAspect="1"/>
          </p:cNvPicPr>
          <p:nvPr/>
        </p:nvPicPr>
        <p:blipFill>
          <a:blip r:embed="rId3"/>
          <a:srcRect t="15745" r="2980"/>
          <a:stretch>
            <a:fillRect/>
          </a:stretch>
        </p:blipFill>
        <p:spPr>
          <a:xfrm>
            <a:off x="417654" y="1471743"/>
            <a:ext cx="1153591" cy="1561387"/>
          </a:xfrm>
          <a:prstGeom prst="rect">
            <a:avLst/>
          </a:prstGeom>
        </p:spPr>
      </p:pic>
      <p:pic>
        <p:nvPicPr>
          <p:cNvPr id="9" name="Picture 8">
            <a:extLst>
              <a:ext uri="{FF2B5EF4-FFF2-40B4-BE49-F238E27FC236}">
                <a16:creationId xmlns:a16="http://schemas.microsoft.com/office/drawing/2014/main" id="{7D6BE462-85E6-A8DE-B812-70F7EA638A20}"/>
              </a:ext>
            </a:extLst>
          </p:cNvPr>
          <p:cNvPicPr>
            <a:picLocks noChangeAspect="1"/>
          </p:cNvPicPr>
          <p:nvPr/>
        </p:nvPicPr>
        <p:blipFill>
          <a:blip r:embed="rId4"/>
          <a:stretch>
            <a:fillRect/>
          </a:stretch>
        </p:blipFill>
        <p:spPr>
          <a:xfrm>
            <a:off x="2315474" y="4304025"/>
            <a:ext cx="1322203" cy="1627327"/>
          </a:xfrm>
          <a:prstGeom prst="rect">
            <a:avLst/>
          </a:prstGeom>
        </p:spPr>
      </p:pic>
      <p:pic>
        <p:nvPicPr>
          <p:cNvPr id="11" name="Picture 10">
            <a:extLst>
              <a:ext uri="{FF2B5EF4-FFF2-40B4-BE49-F238E27FC236}">
                <a16:creationId xmlns:a16="http://schemas.microsoft.com/office/drawing/2014/main" id="{85FB233A-E600-1A77-47FB-367F6BD22164}"/>
              </a:ext>
            </a:extLst>
          </p:cNvPr>
          <p:cNvPicPr>
            <a:picLocks noChangeAspect="1"/>
          </p:cNvPicPr>
          <p:nvPr/>
        </p:nvPicPr>
        <p:blipFill>
          <a:blip r:embed="rId5"/>
          <a:srcRect l="1" t="8680" r="1604"/>
          <a:stretch>
            <a:fillRect/>
          </a:stretch>
        </p:blipFill>
        <p:spPr>
          <a:xfrm>
            <a:off x="6806446" y="1127660"/>
            <a:ext cx="1289125" cy="1856142"/>
          </a:xfrm>
          <a:prstGeom prst="rect">
            <a:avLst/>
          </a:prstGeom>
        </p:spPr>
      </p:pic>
      <p:pic>
        <p:nvPicPr>
          <p:cNvPr id="6" name="Picture 5">
            <a:extLst>
              <a:ext uri="{FF2B5EF4-FFF2-40B4-BE49-F238E27FC236}">
                <a16:creationId xmlns:a16="http://schemas.microsoft.com/office/drawing/2014/main" id="{77CAE7FE-554F-3FAD-7BAF-986EEA22074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91965" y="3260948"/>
            <a:ext cx="1381318" cy="1562318"/>
          </a:xfrm>
          <a:prstGeom prst="rect">
            <a:avLst/>
          </a:prstGeom>
        </p:spPr>
      </p:pic>
    </p:spTree>
    <p:extLst>
      <p:ext uri="{BB962C8B-B14F-4D97-AF65-F5344CB8AC3E}">
        <p14:creationId xmlns:p14="http://schemas.microsoft.com/office/powerpoint/2010/main" val="382390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6F918-286A-44ED-9C22-83DDECCA1B73}"/>
              </a:ext>
            </a:extLst>
          </p:cNvPr>
          <p:cNvSpPr>
            <a:spLocks noGrp="1"/>
          </p:cNvSpPr>
          <p:nvPr>
            <p:ph type="title" idx="4294967295"/>
          </p:nvPr>
        </p:nvSpPr>
        <p:spPr>
          <a:xfrm>
            <a:off x="1676400" y="-18098"/>
            <a:ext cx="10515600" cy="1325563"/>
          </a:xfrm>
        </p:spPr>
        <p:txBody>
          <a:bodyPr>
            <a:normAutofit/>
          </a:bodyPr>
          <a:lstStyle/>
          <a:p>
            <a:pPr algn="r"/>
            <a:r>
              <a:rPr lang="en-GB" sz="6000" b="1" dirty="0">
                <a:solidFill>
                  <a:schemeClr val="bg1"/>
                </a:solidFill>
                <a:latin typeface="+mn-lt"/>
              </a:rPr>
              <a:t>Support in School – SEND</a:t>
            </a:r>
            <a:endParaRPr lang="en-GB" sz="6000" b="1" dirty="0">
              <a:solidFill>
                <a:schemeClr val="bg1"/>
              </a:solidFill>
            </a:endParaRPr>
          </a:p>
        </p:txBody>
      </p:sp>
      <p:sp>
        <p:nvSpPr>
          <p:cNvPr id="17" name="Content Placeholder 2">
            <a:extLst>
              <a:ext uri="{FF2B5EF4-FFF2-40B4-BE49-F238E27FC236}">
                <a16:creationId xmlns:a16="http://schemas.microsoft.com/office/drawing/2014/main" id="{CF6B0D3D-CF99-59F4-B9BF-2EE57715598E}"/>
              </a:ext>
            </a:extLst>
          </p:cNvPr>
          <p:cNvSpPr txBox="1">
            <a:spLocks/>
          </p:cNvSpPr>
          <p:nvPr/>
        </p:nvSpPr>
        <p:spPr>
          <a:xfrm>
            <a:off x="2088356" y="3570296"/>
            <a:ext cx="2284288" cy="15613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u="sng" dirty="0">
                <a:solidFill>
                  <a:schemeClr val="bg1"/>
                </a:solidFill>
              </a:rPr>
              <a:t>Mr Georgiou</a:t>
            </a:r>
          </a:p>
          <a:p>
            <a:r>
              <a:rPr lang="en-GB" sz="1800" dirty="0">
                <a:solidFill>
                  <a:schemeClr val="bg1"/>
                </a:solidFill>
              </a:rPr>
              <a:t>Deputy SENDCo</a:t>
            </a:r>
          </a:p>
        </p:txBody>
      </p:sp>
      <p:sp>
        <p:nvSpPr>
          <p:cNvPr id="18" name="Content Placeholder 2">
            <a:extLst>
              <a:ext uri="{FF2B5EF4-FFF2-40B4-BE49-F238E27FC236}">
                <a16:creationId xmlns:a16="http://schemas.microsoft.com/office/drawing/2014/main" id="{1228F0C1-DF02-3220-DD11-D9111EE8BBFA}"/>
              </a:ext>
            </a:extLst>
          </p:cNvPr>
          <p:cNvSpPr txBox="1">
            <a:spLocks/>
          </p:cNvSpPr>
          <p:nvPr/>
        </p:nvSpPr>
        <p:spPr>
          <a:xfrm>
            <a:off x="9029196" y="1411742"/>
            <a:ext cx="4310104" cy="15613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800" u="sng" dirty="0">
                <a:solidFill>
                  <a:schemeClr val="bg1"/>
                </a:solidFill>
              </a:rPr>
              <a:t>Mrs Church</a:t>
            </a:r>
          </a:p>
          <a:p>
            <a:r>
              <a:rPr lang="en-GB" sz="1800" dirty="0">
                <a:solidFill>
                  <a:schemeClr val="bg1"/>
                </a:solidFill>
              </a:rPr>
              <a:t>SEND administrator</a:t>
            </a:r>
          </a:p>
        </p:txBody>
      </p:sp>
      <p:sp>
        <p:nvSpPr>
          <p:cNvPr id="20" name="Content Placeholder 2">
            <a:extLst>
              <a:ext uri="{FF2B5EF4-FFF2-40B4-BE49-F238E27FC236}">
                <a16:creationId xmlns:a16="http://schemas.microsoft.com/office/drawing/2014/main" id="{CF625D02-27A1-79A8-2414-C54D4DC401ED}"/>
              </a:ext>
            </a:extLst>
          </p:cNvPr>
          <p:cNvSpPr txBox="1">
            <a:spLocks/>
          </p:cNvSpPr>
          <p:nvPr/>
        </p:nvSpPr>
        <p:spPr>
          <a:xfrm>
            <a:off x="9495952" y="3464326"/>
            <a:ext cx="1821712" cy="15613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800" u="sng" dirty="0">
                <a:solidFill>
                  <a:schemeClr val="bg1"/>
                </a:solidFill>
              </a:rPr>
              <a:t>Miss Morrison</a:t>
            </a:r>
          </a:p>
          <a:p>
            <a:r>
              <a:rPr lang="en-GB" sz="1800" dirty="0">
                <a:solidFill>
                  <a:schemeClr val="bg1"/>
                </a:solidFill>
              </a:rPr>
              <a:t>HLTA</a:t>
            </a:r>
          </a:p>
        </p:txBody>
      </p:sp>
      <p:sp>
        <p:nvSpPr>
          <p:cNvPr id="21" name="Content Placeholder 2">
            <a:extLst>
              <a:ext uri="{FF2B5EF4-FFF2-40B4-BE49-F238E27FC236}">
                <a16:creationId xmlns:a16="http://schemas.microsoft.com/office/drawing/2014/main" id="{825F5BA6-8A21-AD3E-1896-FEEF374680F4}"/>
              </a:ext>
            </a:extLst>
          </p:cNvPr>
          <p:cNvSpPr txBox="1">
            <a:spLocks/>
          </p:cNvSpPr>
          <p:nvPr/>
        </p:nvSpPr>
        <p:spPr>
          <a:xfrm>
            <a:off x="2088356" y="1571304"/>
            <a:ext cx="2284288" cy="15613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800" u="sng" dirty="0">
                <a:solidFill>
                  <a:schemeClr val="bg1"/>
                </a:solidFill>
              </a:rPr>
              <a:t>Mrs Martin</a:t>
            </a:r>
          </a:p>
          <a:p>
            <a:r>
              <a:rPr lang="en-GB" sz="1800" dirty="0">
                <a:solidFill>
                  <a:schemeClr val="bg1"/>
                </a:solidFill>
              </a:rPr>
              <a:t>SENDCo</a:t>
            </a:r>
          </a:p>
        </p:txBody>
      </p:sp>
      <p:sp>
        <p:nvSpPr>
          <p:cNvPr id="3" name="Content Placeholder 2">
            <a:extLst>
              <a:ext uri="{FF2B5EF4-FFF2-40B4-BE49-F238E27FC236}">
                <a16:creationId xmlns:a16="http://schemas.microsoft.com/office/drawing/2014/main" id="{2C85B733-11C3-1C61-830B-F6F060CCFA6B}"/>
              </a:ext>
            </a:extLst>
          </p:cNvPr>
          <p:cNvSpPr txBox="1">
            <a:spLocks/>
          </p:cNvSpPr>
          <p:nvPr/>
        </p:nvSpPr>
        <p:spPr>
          <a:xfrm>
            <a:off x="2673122" y="5340236"/>
            <a:ext cx="5169355" cy="9732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4000" dirty="0">
                <a:solidFill>
                  <a:schemeClr val="bg1"/>
                </a:solidFill>
              </a:rPr>
              <a:t>Sendco@denbigh.net</a:t>
            </a:r>
          </a:p>
        </p:txBody>
      </p:sp>
      <p:pic>
        <p:nvPicPr>
          <p:cNvPr id="6" name="Picture 5">
            <a:extLst>
              <a:ext uri="{FF2B5EF4-FFF2-40B4-BE49-F238E27FC236}">
                <a16:creationId xmlns:a16="http://schemas.microsoft.com/office/drawing/2014/main" id="{8BE6DA59-F9B0-766C-75C4-DAF181744566}"/>
              </a:ext>
            </a:extLst>
          </p:cNvPr>
          <p:cNvPicPr>
            <a:picLocks noChangeAspect="1"/>
          </p:cNvPicPr>
          <p:nvPr/>
        </p:nvPicPr>
        <p:blipFill>
          <a:blip r:embed="rId2"/>
          <a:stretch>
            <a:fillRect/>
          </a:stretch>
        </p:blipFill>
        <p:spPr>
          <a:xfrm>
            <a:off x="335501" y="1504890"/>
            <a:ext cx="1622087" cy="1864189"/>
          </a:xfrm>
          <a:prstGeom prst="rect">
            <a:avLst/>
          </a:prstGeom>
        </p:spPr>
      </p:pic>
      <p:pic>
        <p:nvPicPr>
          <p:cNvPr id="10" name="Picture 9">
            <a:extLst>
              <a:ext uri="{FF2B5EF4-FFF2-40B4-BE49-F238E27FC236}">
                <a16:creationId xmlns:a16="http://schemas.microsoft.com/office/drawing/2014/main" id="{F2680B46-1E7B-8983-35AC-A6287CCABB53}"/>
              </a:ext>
            </a:extLst>
          </p:cNvPr>
          <p:cNvPicPr>
            <a:picLocks noChangeAspect="1"/>
          </p:cNvPicPr>
          <p:nvPr/>
        </p:nvPicPr>
        <p:blipFill>
          <a:blip r:embed="rId3"/>
          <a:stretch>
            <a:fillRect/>
          </a:stretch>
        </p:blipFill>
        <p:spPr>
          <a:xfrm>
            <a:off x="7574406" y="1223963"/>
            <a:ext cx="1422892" cy="1873632"/>
          </a:xfrm>
          <a:prstGeom prst="rect">
            <a:avLst/>
          </a:prstGeom>
        </p:spPr>
      </p:pic>
      <p:pic>
        <p:nvPicPr>
          <p:cNvPr id="13" name="Picture 12">
            <a:extLst>
              <a:ext uri="{FF2B5EF4-FFF2-40B4-BE49-F238E27FC236}">
                <a16:creationId xmlns:a16="http://schemas.microsoft.com/office/drawing/2014/main" id="{67D72371-210B-E5E8-6E4A-447678A8C8AA}"/>
              </a:ext>
            </a:extLst>
          </p:cNvPr>
          <p:cNvPicPr>
            <a:picLocks noChangeAspect="1"/>
          </p:cNvPicPr>
          <p:nvPr/>
        </p:nvPicPr>
        <p:blipFill>
          <a:blip r:embed="rId4"/>
          <a:stretch>
            <a:fillRect/>
          </a:stretch>
        </p:blipFill>
        <p:spPr>
          <a:xfrm>
            <a:off x="365350" y="3570296"/>
            <a:ext cx="1592238" cy="1978589"/>
          </a:xfrm>
          <a:prstGeom prst="rect">
            <a:avLst/>
          </a:prstGeom>
        </p:spPr>
      </p:pic>
      <p:sp>
        <p:nvSpPr>
          <p:cNvPr id="4" name="TextBox 3">
            <a:extLst>
              <a:ext uri="{FF2B5EF4-FFF2-40B4-BE49-F238E27FC236}">
                <a16:creationId xmlns:a16="http://schemas.microsoft.com/office/drawing/2014/main" id="{63266C58-4710-A60E-CA8D-E2CC916E1613}"/>
              </a:ext>
            </a:extLst>
          </p:cNvPr>
          <p:cNvSpPr txBox="1"/>
          <p:nvPr/>
        </p:nvSpPr>
        <p:spPr>
          <a:xfrm>
            <a:off x="335501" y="6313456"/>
            <a:ext cx="3878280" cy="369332"/>
          </a:xfrm>
          <a:prstGeom prst="rect">
            <a:avLst/>
          </a:prstGeom>
          <a:noFill/>
        </p:spPr>
        <p:txBody>
          <a:bodyPr wrap="square" rtlCol="0">
            <a:spAutoFit/>
          </a:bodyPr>
          <a:lstStyle/>
          <a:p>
            <a:r>
              <a:rPr lang="en-GB" dirty="0">
                <a:solidFill>
                  <a:schemeClr val="bg1"/>
                </a:solidFill>
              </a:rPr>
              <a:t>The SEND Team</a:t>
            </a:r>
          </a:p>
        </p:txBody>
      </p:sp>
      <p:pic>
        <p:nvPicPr>
          <p:cNvPr id="8" name="Picture 7">
            <a:extLst>
              <a:ext uri="{FF2B5EF4-FFF2-40B4-BE49-F238E27FC236}">
                <a16:creationId xmlns:a16="http://schemas.microsoft.com/office/drawing/2014/main" id="{45E6A3F1-BE6D-6044-40BC-A04555917E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74406" y="3369079"/>
            <a:ext cx="1564261" cy="1800588"/>
          </a:xfrm>
          <a:prstGeom prst="rect">
            <a:avLst/>
          </a:prstGeom>
        </p:spPr>
      </p:pic>
    </p:spTree>
    <p:extLst>
      <p:ext uri="{BB962C8B-B14F-4D97-AF65-F5344CB8AC3E}">
        <p14:creationId xmlns:p14="http://schemas.microsoft.com/office/powerpoint/2010/main" val="3884759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6F918-286A-44ED-9C22-83DDECCA1B73}"/>
              </a:ext>
            </a:extLst>
          </p:cNvPr>
          <p:cNvSpPr>
            <a:spLocks noGrp="1"/>
          </p:cNvSpPr>
          <p:nvPr>
            <p:ph type="title" idx="4294967295"/>
          </p:nvPr>
        </p:nvSpPr>
        <p:spPr>
          <a:xfrm>
            <a:off x="553720" y="152400"/>
            <a:ext cx="11470640" cy="1325563"/>
          </a:xfrm>
        </p:spPr>
        <p:txBody>
          <a:bodyPr>
            <a:normAutofit/>
          </a:bodyPr>
          <a:lstStyle/>
          <a:p>
            <a:pPr algn="r"/>
            <a:r>
              <a:rPr lang="en-GB" sz="4800" b="1" dirty="0">
                <a:solidFill>
                  <a:schemeClr val="bg1"/>
                </a:solidFill>
                <a:latin typeface="+mn-lt"/>
              </a:rPr>
              <a:t>Support in School - Interventions</a:t>
            </a:r>
            <a:endParaRPr lang="en-GB" sz="4800" b="1" dirty="0">
              <a:solidFill>
                <a:schemeClr val="bg1"/>
              </a:solidFill>
            </a:endParaRPr>
          </a:p>
        </p:txBody>
      </p:sp>
      <p:sp>
        <p:nvSpPr>
          <p:cNvPr id="3" name="Content Placeholder 2">
            <a:extLst>
              <a:ext uri="{FF2B5EF4-FFF2-40B4-BE49-F238E27FC236}">
                <a16:creationId xmlns:a16="http://schemas.microsoft.com/office/drawing/2014/main" id="{9F119DBA-0D8C-52A1-1C2E-9D6DB9623D81}"/>
              </a:ext>
            </a:extLst>
          </p:cNvPr>
          <p:cNvSpPr>
            <a:spLocks noGrp="1"/>
          </p:cNvSpPr>
          <p:nvPr>
            <p:ph idx="4294967295"/>
          </p:nvPr>
        </p:nvSpPr>
        <p:spPr>
          <a:xfrm>
            <a:off x="293370" y="1373188"/>
            <a:ext cx="10908030" cy="4770436"/>
          </a:xfrm>
          <a:noFill/>
        </p:spPr>
        <p:txBody>
          <a:bodyPr>
            <a:noAutofit/>
          </a:bodyPr>
          <a:lstStyle/>
          <a:p>
            <a:pPr algn="l"/>
            <a:r>
              <a:rPr lang="en-GB" sz="2000" dirty="0">
                <a:solidFill>
                  <a:schemeClr val="bg1"/>
                </a:solidFill>
              </a:rPr>
              <a:t>Drug and Alcohol support from MK Council</a:t>
            </a:r>
          </a:p>
          <a:p>
            <a:pPr marL="457200" indent="-457200" algn="l">
              <a:buFont typeface="Arial" panose="020B0604020202020204" pitchFamily="34" charset="0"/>
              <a:buChar char="•"/>
            </a:pPr>
            <a:r>
              <a:rPr lang="en-GB" sz="2000" dirty="0">
                <a:solidFill>
                  <a:schemeClr val="bg1"/>
                </a:solidFill>
              </a:rPr>
              <a:t>Information sessions and counselling where appropriate</a:t>
            </a:r>
          </a:p>
          <a:p>
            <a:pPr marL="0" indent="0" algn="l">
              <a:buNone/>
            </a:pPr>
            <a:endParaRPr lang="en-GB" sz="2000" dirty="0">
              <a:solidFill>
                <a:schemeClr val="bg1"/>
              </a:solidFill>
            </a:endParaRPr>
          </a:p>
          <a:p>
            <a:pPr marL="457200" indent="-457200" algn="l">
              <a:buFont typeface="Arial" panose="020B0604020202020204" pitchFamily="34" charset="0"/>
              <a:buChar char="•"/>
            </a:pPr>
            <a:r>
              <a:rPr lang="en-GB" sz="2000" dirty="0"/>
              <a:t>Headspace with Mark Little</a:t>
            </a:r>
          </a:p>
          <a:p>
            <a:pPr marL="879475" lvl="1" indent="-457200"/>
            <a:r>
              <a:rPr lang="en-GB" sz="2000" dirty="0"/>
              <a:t>Targeted pastoral mentoring</a:t>
            </a:r>
          </a:p>
          <a:p>
            <a:pPr marL="422275" lvl="1" indent="0">
              <a:buNone/>
            </a:pPr>
            <a:endParaRPr lang="en-GB" sz="1600" dirty="0">
              <a:solidFill>
                <a:schemeClr val="bg1"/>
              </a:solidFill>
            </a:endParaRPr>
          </a:p>
          <a:p>
            <a:pPr algn="l"/>
            <a:r>
              <a:rPr lang="en-GB" sz="2000" dirty="0">
                <a:solidFill>
                  <a:schemeClr val="bg1"/>
                </a:solidFill>
              </a:rPr>
              <a:t>Service Six</a:t>
            </a:r>
          </a:p>
          <a:p>
            <a:pPr marL="457200" indent="-457200" algn="l">
              <a:buFont typeface="Arial" panose="020B0604020202020204" pitchFamily="34" charset="0"/>
              <a:buChar char="•"/>
            </a:pPr>
            <a:r>
              <a:rPr lang="en-GB" sz="2000" dirty="0">
                <a:solidFill>
                  <a:schemeClr val="bg1"/>
                </a:solidFill>
              </a:rPr>
              <a:t>Counselling (short term) for students in need of additional support</a:t>
            </a:r>
          </a:p>
          <a:p>
            <a:pPr marL="457200" indent="-457200" algn="l">
              <a:buFont typeface="Arial" panose="020B0604020202020204" pitchFamily="34" charset="0"/>
              <a:buChar char="•"/>
            </a:pPr>
            <a:endParaRPr lang="en-GB" sz="2000" dirty="0"/>
          </a:p>
          <a:p>
            <a:pPr marL="457200" indent="-457200" algn="l">
              <a:buFont typeface="Arial" panose="020B0604020202020204" pitchFamily="34" charset="0"/>
              <a:buChar char="•"/>
            </a:pPr>
            <a:r>
              <a:rPr lang="en-GB" sz="2000" dirty="0">
                <a:solidFill>
                  <a:schemeClr val="bg1"/>
                </a:solidFill>
              </a:rPr>
              <a:t>MHST</a:t>
            </a:r>
          </a:p>
          <a:p>
            <a:pPr marL="879475" lvl="1" indent="-457200"/>
            <a:r>
              <a:rPr lang="en-GB" sz="2000" dirty="0">
                <a:solidFill>
                  <a:schemeClr val="bg1"/>
                </a:solidFill>
              </a:rPr>
              <a:t>NHS </a:t>
            </a:r>
            <a:r>
              <a:rPr lang="en-GB" sz="2000" dirty="0"/>
              <a:t>mental health support team (counselling)</a:t>
            </a:r>
            <a:endParaRPr lang="en-GB" sz="2000" dirty="0">
              <a:solidFill>
                <a:schemeClr val="bg1"/>
              </a:solidFill>
            </a:endParaRPr>
          </a:p>
          <a:p>
            <a:pPr lvl="1"/>
            <a:endParaRPr lang="en-GB" sz="2000" dirty="0">
              <a:solidFill>
                <a:schemeClr val="bg1"/>
              </a:solidFill>
            </a:endParaRPr>
          </a:p>
        </p:txBody>
      </p:sp>
    </p:spTree>
    <p:extLst>
      <p:ext uri="{BB962C8B-B14F-4D97-AF65-F5344CB8AC3E}">
        <p14:creationId xmlns:p14="http://schemas.microsoft.com/office/powerpoint/2010/main" val="1598198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47FA305-8522-A00A-843E-84FF0DDB6434}"/>
              </a:ext>
            </a:extLst>
          </p:cNvPr>
          <p:cNvSpPr>
            <a:spLocks noGrp="1"/>
          </p:cNvSpPr>
          <p:nvPr>
            <p:ph type="title" idx="4294967295"/>
          </p:nvPr>
        </p:nvSpPr>
        <p:spPr>
          <a:xfrm>
            <a:off x="4658019" y="5524"/>
            <a:ext cx="7453313" cy="1325562"/>
          </a:xfrm>
        </p:spPr>
        <p:txBody>
          <a:bodyPr/>
          <a:lstStyle/>
          <a:p>
            <a:pPr algn="r"/>
            <a:r>
              <a:rPr lang="en-GB" b="1" dirty="0">
                <a:latin typeface="+mn-lt"/>
              </a:rPr>
              <a:t>Our </a:t>
            </a:r>
            <a:r>
              <a:rPr lang="en-GB" b="1" dirty="0">
                <a:solidFill>
                  <a:schemeClr val="bg1"/>
                </a:solidFill>
                <a:latin typeface="+mn-lt"/>
              </a:rPr>
              <a:t>Core Values</a:t>
            </a:r>
          </a:p>
        </p:txBody>
      </p:sp>
      <p:sp>
        <p:nvSpPr>
          <p:cNvPr id="6" name="Content Placeholder 4">
            <a:extLst>
              <a:ext uri="{FF2B5EF4-FFF2-40B4-BE49-F238E27FC236}">
                <a16:creationId xmlns:a16="http://schemas.microsoft.com/office/drawing/2014/main" id="{AF5F372B-AB7A-20C7-AB4B-47E196F171BC}"/>
              </a:ext>
            </a:extLst>
          </p:cNvPr>
          <p:cNvSpPr>
            <a:spLocks noGrp="1"/>
          </p:cNvSpPr>
          <p:nvPr>
            <p:ph idx="4294967295"/>
          </p:nvPr>
        </p:nvSpPr>
        <p:spPr>
          <a:xfrm>
            <a:off x="245097" y="1660321"/>
            <a:ext cx="4956175" cy="4351338"/>
          </a:xfrm>
          <a:solidFill>
            <a:srgbClr val="213568">
              <a:alpha val="39000"/>
            </a:srgbClr>
          </a:solidFill>
        </p:spPr>
        <p:txBody>
          <a:bodyPr>
            <a:normAutofit/>
          </a:bodyPr>
          <a:lstStyle/>
          <a:p>
            <a:r>
              <a:rPr lang="en-GB" dirty="0">
                <a:solidFill>
                  <a:schemeClr val="bg1"/>
                </a:solidFill>
              </a:rPr>
              <a:t>These all contribute to students making the most progress in their education.</a:t>
            </a:r>
          </a:p>
          <a:p>
            <a:endParaRPr lang="en-GB" dirty="0">
              <a:solidFill>
                <a:schemeClr val="bg1"/>
              </a:solidFill>
            </a:endParaRPr>
          </a:p>
          <a:p>
            <a:endParaRPr lang="en-GB" dirty="0">
              <a:solidFill>
                <a:schemeClr val="bg1"/>
              </a:solidFill>
            </a:endParaRPr>
          </a:p>
          <a:p>
            <a:r>
              <a:rPr lang="en-GB" dirty="0">
                <a:solidFill>
                  <a:schemeClr val="bg1"/>
                </a:solidFill>
              </a:rPr>
              <a:t>We want to hold students accountable for their learning, and for allowing and supporting the learning of their peers.</a:t>
            </a:r>
          </a:p>
          <a:p>
            <a:endParaRPr lang="en-GB" dirty="0">
              <a:solidFill>
                <a:schemeClr val="bg1"/>
              </a:solidFill>
            </a:endParaRPr>
          </a:p>
        </p:txBody>
      </p:sp>
      <p:pic>
        <p:nvPicPr>
          <p:cNvPr id="8" name="Picture 7" descr="A light bulb with a gear inside&#10;&#10;Description automatically generated">
            <a:extLst>
              <a:ext uri="{FF2B5EF4-FFF2-40B4-BE49-F238E27FC236}">
                <a16:creationId xmlns:a16="http://schemas.microsoft.com/office/drawing/2014/main" id="{C8885D23-D97F-3347-FB76-270D376A33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1484368"/>
            <a:ext cx="2465408" cy="2231464"/>
          </a:xfrm>
          <a:prstGeom prst="rect">
            <a:avLst/>
          </a:prstGeom>
        </p:spPr>
      </p:pic>
      <p:pic>
        <p:nvPicPr>
          <p:cNvPr id="9" name="Picture 8" descr="A blue circle with hands holding a heart&#10;&#10;Description automatically generated">
            <a:extLst>
              <a:ext uri="{FF2B5EF4-FFF2-40B4-BE49-F238E27FC236}">
                <a16:creationId xmlns:a16="http://schemas.microsoft.com/office/drawing/2014/main" id="{E4951F55-8555-B1AE-EA0B-1DD1526C78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1292" y="1484368"/>
            <a:ext cx="2460637" cy="2231464"/>
          </a:xfrm>
          <a:prstGeom prst="rect">
            <a:avLst/>
          </a:prstGeom>
        </p:spPr>
      </p:pic>
      <p:pic>
        <p:nvPicPr>
          <p:cNvPr id="10" name="Picture 9" descr="A blue and white circle with a hand and a cross&#10;&#10;Description automatically generated">
            <a:extLst>
              <a:ext uri="{FF2B5EF4-FFF2-40B4-BE49-F238E27FC236}">
                <a16:creationId xmlns:a16="http://schemas.microsoft.com/office/drawing/2014/main" id="{2E8392A2-86A9-ADB5-2CCF-9423D5306D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46190" y="3869114"/>
            <a:ext cx="2365549" cy="2142545"/>
          </a:xfrm>
          <a:prstGeom prst="rect">
            <a:avLst/>
          </a:prstGeom>
        </p:spPr>
      </p:pic>
      <p:sp>
        <p:nvSpPr>
          <p:cNvPr id="2" name="TextBox 1">
            <a:extLst>
              <a:ext uri="{FF2B5EF4-FFF2-40B4-BE49-F238E27FC236}">
                <a16:creationId xmlns:a16="http://schemas.microsoft.com/office/drawing/2014/main" id="{30E49EAA-DFE5-07B3-1BBC-19A2AD195B0C}"/>
              </a:ext>
            </a:extLst>
          </p:cNvPr>
          <p:cNvSpPr txBox="1"/>
          <p:nvPr/>
        </p:nvSpPr>
        <p:spPr>
          <a:xfrm>
            <a:off x="367645" y="6328956"/>
            <a:ext cx="3337089" cy="369332"/>
          </a:xfrm>
          <a:prstGeom prst="rect">
            <a:avLst/>
          </a:prstGeom>
          <a:noFill/>
        </p:spPr>
        <p:txBody>
          <a:bodyPr wrap="square" rtlCol="0">
            <a:spAutoFit/>
          </a:bodyPr>
          <a:lstStyle/>
          <a:p>
            <a:r>
              <a:rPr lang="en-GB" dirty="0">
                <a:solidFill>
                  <a:schemeClr val="bg1"/>
                </a:solidFill>
              </a:rPr>
              <a:t>Our Values</a:t>
            </a:r>
          </a:p>
        </p:txBody>
      </p:sp>
    </p:spTree>
    <p:extLst>
      <p:ext uri="{BB962C8B-B14F-4D97-AF65-F5344CB8AC3E}">
        <p14:creationId xmlns:p14="http://schemas.microsoft.com/office/powerpoint/2010/main" val="36442433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173CF44-BB2D-5D97-D89B-222A2D01D677}"/>
              </a:ext>
            </a:extLst>
          </p:cNvPr>
          <p:cNvSpPr txBox="1"/>
          <p:nvPr/>
        </p:nvSpPr>
        <p:spPr>
          <a:xfrm>
            <a:off x="4240174" y="130073"/>
            <a:ext cx="7640826" cy="769441"/>
          </a:xfrm>
          <a:prstGeom prst="rect">
            <a:avLst/>
          </a:prstGeom>
          <a:noFill/>
        </p:spPr>
        <p:txBody>
          <a:bodyPr wrap="square" rtlCol="0">
            <a:spAutoFit/>
          </a:bodyPr>
          <a:lstStyle/>
          <a:p>
            <a:pPr lvl="0" algn="r"/>
            <a:r>
              <a:rPr lang="en-US" sz="4400" b="1" kern="1200" dirty="0">
                <a:latin typeface="+mj-lt"/>
                <a:ea typeface="+mj-ea"/>
                <a:cs typeface="+mj-cs"/>
              </a:rPr>
              <a:t>Uniform</a:t>
            </a:r>
          </a:p>
        </p:txBody>
      </p:sp>
      <p:sp>
        <p:nvSpPr>
          <p:cNvPr id="3" name="TextBox 2">
            <a:extLst>
              <a:ext uri="{FF2B5EF4-FFF2-40B4-BE49-F238E27FC236}">
                <a16:creationId xmlns:a16="http://schemas.microsoft.com/office/drawing/2014/main" id="{A18C0BA7-72D5-93A1-1CF5-C4F1FDC824D8}"/>
              </a:ext>
            </a:extLst>
          </p:cNvPr>
          <p:cNvSpPr txBox="1"/>
          <p:nvPr/>
        </p:nvSpPr>
        <p:spPr>
          <a:xfrm>
            <a:off x="123825" y="1619250"/>
            <a:ext cx="4305301" cy="4093428"/>
          </a:xfrm>
          <a:prstGeom prst="rect">
            <a:avLst/>
          </a:prstGeom>
          <a:noFill/>
        </p:spPr>
        <p:txBody>
          <a:bodyPr wrap="square" lIns="91440" tIns="45720" rIns="91440" bIns="45720" rtlCol="0" anchor="t">
            <a:spAutoFit/>
          </a:bodyPr>
          <a:lstStyle/>
          <a:p>
            <a:r>
              <a:rPr lang="en-GB" sz="2000" dirty="0"/>
              <a:t>We believe that the wearing of correct uniform is important because:</a:t>
            </a:r>
          </a:p>
          <a:p>
            <a:pPr marL="457200" indent="-457200">
              <a:buFont typeface="Arial" panose="020B0604020202020204" pitchFamily="34" charset="0"/>
              <a:buChar char="•"/>
            </a:pPr>
            <a:r>
              <a:rPr lang="en-GB" sz="2000" dirty="0"/>
              <a:t>It helps to instil a sense of pride and community in the school</a:t>
            </a:r>
          </a:p>
          <a:p>
            <a:pPr marL="457200" indent="-457200">
              <a:buFont typeface="Arial" panose="020B0604020202020204" pitchFamily="34" charset="0"/>
              <a:buChar char="•"/>
            </a:pPr>
            <a:r>
              <a:rPr lang="en-GB" sz="2000" dirty="0"/>
              <a:t>It creates a more positive school environment with fewer distractions </a:t>
            </a:r>
          </a:p>
          <a:p>
            <a:pPr marL="457200" indent="-457200">
              <a:buFont typeface="Arial" panose="020B0604020202020204" pitchFamily="34" charset="0"/>
              <a:buChar char="•"/>
            </a:pPr>
            <a:r>
              <a:rPr lang="en-GB" sz="2000" dirty="0"/>
              <a:t>It ensures that all students, from all backgrounds, feel comfortable and welcome</a:t>
            </a:r>
          </a:p>
          <a:p>
            <a:pPr marL="457200" indent="-457200">
              <a:buFont typeface="Arial" panose="020B0604020202020204" pitchFamily="34" charset="0"/>
              <a:buChar char="•"/>
            </a:pPr>
            <a:r>
              <a:rPr lang="en-GB" sz="2000" dirty="0"/>
              <a:t>It helps to protect students from the social pressures of dressing in a particular way</a:t>
            </a:r>
          </a:p>
        </p:txBody>
      </p:sp>
      <p:pic>
        <p:nvPicPr>
          <p:cNvPr id="7" name="Picture 6">
            <a:extLst>
              <a:ext uri="{FF2B5EF4-FFF2-40B4-BE49-F238E27FC236}">
                <a16:creationId xmlns:a16="http://schemas.microsoft.com/office/drawing/2014/main" id="{898DF9D5-7EC2-E8BB-397B-D75C440291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8260" y="1984443"/>
            <a:ext cx="6564654" cy="3250867"/>
          </a:xfrm>
          <a:prstGeom prst="rect">
            <a:avLst/>
          </a:prstGeom>
        </p:spPr>
      </p:pic>
    </p:spTree>
    <p:extLst>
      <p:ext uri="{BB962C8B-B14F-4D97-AF65-F5344CB8AC3E}">
        <p14:creationId xmlns:p14="http://schemas.microsoft.com/office/powerpoint/2010/main" val="998779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A638F58-E5BD-BDF9-28EF-28DE2273315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414801" y="2401557"/>
            <a:ext cx="2336552" cy="3293347"/>
          </a:xfrm>
          <a:prstGeom prst="rect">
            <a:avLst/>
          </a:prstGeom>
        </p:spPr>
      </p:pic>
      <p:sp>
        <p:nvSpPr>
          <p:cNvPr id="3" name="TextBox 2">
            <a:extLst>
              <a:ext uri="{FF2B5EF4-FFF2-40B4-BE49-F238E27FC236}">
                <a16:creationId xmlns:a16="http://schemas.microsoft.com/office/drawing/2014/main" id="{CA53572A-2CA0-1041-CEC8-097F4A4B89E8}"/>
              </a:ext>
            </a:extLst>
          </p:cNvPr>
          <p:cNvSpPr txBox="1"/>
          <p:nvPr/>
        </p:nvSpPr>
        <p:spPr>
          <a:xfrm>
            <a:off x="5576583" y="3707842"/>
            <a:ext cx="3537019" cy="830997"/>
          </a:xfrm>
          <a:prstGeom prst="rect">
            <a:avLst/>
          </a:prstGeom>
          <a:noFill/>
        </p:spPr>
        <p:txBody>
          <a:bodyPr wrap="square" rtlCol="0">
            <a:spAutoFit/>
          </a:bodyPr>
          <a:lstStyle/>
          <a:p>
            <a:pPr algn="ctr"/>
            <a:r>
              <a:rPr lang="en-GB" sz="4800" dirty="0"/>
              <a:t>Call-it-in</a:t>
            </a:r>
          </a:p>
        </p:txBody>
      </p:sp>
    </p:spTree>
    <p:extLst>
      <p:ext uri="{BB962C8B-B14F-4D97-AF65-F5344CB8AC3E}">
        <p14:creationId xmlns:p14="http://schemas.microsoft.com/office/powerpoint/2010/main" val="2783779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C480B7-74BA-BC7B-83CF-EE28002CA947}"/>
              </a:ext>
            </a:extLst>
          </p:cNvPr>
          <p:cNvSpPr txBox="1"/>
          <p:nvPr/>
        </p:nvSpPr>
        <p:spPr>
          <a:xfrm>
            <a:off x="371788" y="1648468"/>
            <a:ext cx="8872975" cy="120032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l">
              <a:buNone/>
            </a:pPr>
            <a:r>
              <a:rPr lang="en-GB" b="1" i="0" u="sng" dirty="0">
                <a:solidFill>
                  <a:srgbClr val="202245"/>
                </a:solidFill>
                <a:effectLst/>
                <a:latin typeface="Open Sans" panose="020B0606030504020204" pitchFamily="34" charset="0"/>
              </a:rPr>
              <a:t>‘Bullying </a:t>
            </a:r>
            <a:r>
              <a:rPr lang="en-GB" b="0" i="0" dirty="0">
                <a:solidFill>
                  <a:srgbClr val="202245"/>
                </a:solidFill>
                <a:effectLst/>
                <a:latin typeface="Open Sans" panose="020B0606030504020204" pitchFamily="34" charset="0"/>
              </a:rPr>
              <a:t>is the repetitive, intentional hurting of one person or group by another person or group, where the relationship involves an imbalance of power. Bullying can be physical, verbal or psychological. It can happen face-to-face or on-line’. </a:t>
            </a:r>
            <a:r>
              <a:rPr lang="en-GB" b="0" i="1" dirty="0">
                <a:solidFill>
                  <a:srgbClr val="202245"/>
                </a:solidFill>
                <a:effectLst/>
                <a:latin typeface="Open Sans" panose="020B0606030504020204" pitchFamily="34" charset="0"/>
              </a:rPr>
              <a:t>Anti-Bullying Alliance definition of bullying adopted by all MK secondary schools</a:t>
            </a:r>
          </a:p>
        </p:txBody>
      </p:sp>
      <p:sp>
        <p:nvSpPr>
          <p:cNvPr id="4" name="TextBox 3">
            <a:extLst>
              <a:ext uri="{FF2B5EF4-FFF2-40B4-BE49-F238E27FC236}">
                <a16:creationId xmlns:a16="http://schemas.microsoft.com/office/drawing/2014/main" id="{FBBF1477-12FE-7684-2F3A-93F142EB3B96}"/>
              </a:ext>
            </a:extLst>
          </p:cNvPr>
          <p:cNvSpPr txBox="1"/>
          <p:nvPr/>
        </p:nvSpPr>
        <p:spPr>
          <a:xfrm>
            <a:off x="2230734" y="3020876"/>
            <a:ext cx="8702153" cy="92333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GB" b="1" i="0" u="sng" dirty="0">
                <a:solidFill>
                  <a:srgbClr val="202122"/>
                </a:solidFill>
                <a:effectLst/>
                <a:latin typeface="Open Sans" panose="020B0606030504020204" pitchFamily="34" charset="0"/>
                <a:ea typeface="Open Sans" panose="020B0606030504020204" pitchFamily="34" charset="0"/>
                <a:cs typeface="Open Sans" panose="020B0606030504020204" pitchFamily="34" charset="0"/>
              </a:rPr>
              <a:t>Misogyny</a:t>
            </a:r>
            <a:r>
              <a:rPr lang="en-GB" i="0" dirty="0">
                <a:solidFill>
                  <a:srgbClr val="202122"/>
                </a:solidFill>
                <a:effectLst/>
                <a:latin typeface="Open Sans" panose="020B0606030504020204" pitchFamily="34" charset="0"/>
                <a:ea typeface="Open Sans" panose="020B0606030504020204" pitchFamily="34" charset="0"/>
                <a:cs typeface="Open Sans" panose="020B0606030504020204" pitchFamily="34" charset="0"/>
              </a:rPr>
              <a:t> is hatred or prejudice against women or girls. It is a form of sexism that can keep women/girls at a lower status. It can be understood by the attitude held by men/boys around women/girls. </a:t>
            </a:r>
            <a:endParaRPr lang="en-GB"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extBox 7">
            <a:extLst>
              <a:ext uri="{FF2B5EF4-FFF2-40B4-BE49-F238E27FC236}">
                <a16:creationId xmlns:a16="http://schemas.microsoft.com/office/drawing/2014/main" id="{44A5D7D9-9AE1-AB22-B842-342310A951F7}"/>
              </a:ext>
            </a:extLst>
          </p:cNvPr>
          <p:cNvSpPr txBox="1"/>
          <p:nvPr/>
        </p:nvSpPr>
        <p:spPr>
          <a:xfrm>
            <a:off x="924448" y="4208618"/>
            <a:ext cx="8784486" cy="64633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GB" b="1" i="0" u="sng"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Racism</a:t>
            </a:r>
            <a:r>
              <a:rPr lang="en-GB" i="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is the </a:t>
            </a:r>
            <a:r>
              <a:rPr lang="en-GB" i="0" u="none" strike="noStrike" dirty="0">
                <a:solidFill>
                  <a:schemeClr val="tx1"/>
                </a:solidFill>
                <a:effectLst/>
                <a:latin typeface="Open Sans" panose="020B0606030504020204" pitchFamily="34" charset="0"/>
                <a:ea typeface="Open Sans" panose="020B0606030504020204" pitchFamily="34" charset="0"/>
                <a:cs typeface="Open Sans" panose="020B0606030504020204" pitchFamily="34" charset="0"/>
                <a:hlinkClick r:id="rId2" tooltip="belief">
                  <a:extLst>
                    <a:ext uri="{A12FA001-AC4F-418D-AE19-62706E023703}">
                      <ahyp:hlinkClr xmlns:ahyp="http://schemas.microsoft.com/office/drawing/2018/hyperlinkcolor" val="tx"/>
                    </a:ext>
                  </a:extLst>
                </a:hlinkClick>
              </a:rPr>
              <a:t>belief</a:t>
            </a:r>
            <a:r>
              <a:rPr lang="en-GB" i="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that some </a:t>
            </a:r>
            <a:r>
              <a:rPr lang="en-GB" i="0" u="none" strike="noStrike" dirty="0">
                <a:solidFill>
                  <a:schemeClr val="tx1"/>
                </a:solidFill>
                <a:effectLst/>
                <a:latin typeface="Open Sans" panose="020B0606030504020204" pitchFamily="34" charset="0"/>
                <a:ea typeface="Open Sans" panose="020B0606030504020204" pitchFamily="34" charset="0"/>
                <a:cs typeface="Open Sans" panose="020B0606030504020204" pitchFamily="34" charset="0"/>
                <a:hlinkClick r:id="rId3" tooltip="races">
                  <a:extLst>
                    <a:ext uri="{A12FA001-AC4F-418D-AE19-62706E023703}">
                      <ahyp:hlinkClr xmlns:ahyp="http://schemas.microsoft.com/office/drawing/2018/hyperlinkcolor" val="tx"/>
                    </a:ext>
                  </a:extLst>
                </a:hlinkClick>
              </a:rPr>
              <a:t>races</a:t>
            </a:r>
            <a:r>
              <a:rPr lang="en-GB" i="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are </a:t>
            </a:r>
            <a:r>
              <a:rPr lang="en-GB" i="0" u="none" strike="noStrike" dirty="0">
                <a:solidFill>
                  <a:schemeClr val="tx1"/>
                </a:solidFill>
                <a:effectLst/>
                <a:latin typeface="Open Sans" panose="020B0606030504020204" pitchFamily="34" charset="0"/>
                <a:ea typeface="Open Sans" panose="020B0606030504020204" pitchFamily="34" charset="0"/>
                <a:cs typeface="Open Sans" panose="020B0606030504020204" pitchFamily="34" charset="0"/>
                <a:hlinkClick r:id="rId4" tooltip="better">
                  <a:extLst>
                    <a:ext uri="{A12FA001-AC4F-418D-AE19-62706E023703}">
                      <ahyp:hlinkClr xmlns:ahyp="http://schemas.microsoft.com/office/drawing/2018/hyperlinkcolor" val="tx"/>
                    </a:ext>
                  </a:extLst>
                </a:hlinkClick>
              </a:rPr>
              <a:t>better</a:t>
            </a:r>
            <a:r>
              <a:rPr lang="en-GB" i="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than </a:t>
            </a:r>
            <a:r>
              <a:rPr lang="en-GB" i="0" u="none" strike="noStrike" dirty="0">
                <a:solidFill>
                  <a:schemeClr val="tx1"/>
                </a:solidFill>
                <a:effectLst/>
                <a:latin typeface="Open Sans" panose="020B0606030504020204" pitchFamily="34" charset="0"/>
                <a:ea typeface="Open Sans" panose="020B0606030504020204" pitchFamily="34" charset="0"/>
                <a:cs typeface="Open Sans" panose="020B0606030504020204" pitchFamily="34" charset="0"/>
                <a:hlinkClick r:id="rId5" tooltip="others">
                  <a:extLst>
                    <a:ext uri="{A12FA001-AC4F-418D-AE19-62706E023703}">
                      <ahyp:hlinkClr xmlns:ahyp="http://schemas.microsoft.com/office/drawing/2018/hyperlinkcolor" val="tx"/>
                    </a:ext>
                  </a:extLst>
                </a:hlinkClick>
              </a:rPr>
              <a:t>others</a:t>
            </a:r>
            <a:r>
              <a:rPr lang="en-GB" i="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or the </a:t>
            </a:r>
            <a:r>
              <a:rPr lang="en-GB" i="0" u="none" strike="noStrike" dirty="0">
                <a:solidFill>
                  <a:schemeClr val="tx1"/>
                </a:solidFill>
                <a:effectLst/>
                <a:latin typeface="Open Sans" panose="020B0606030504020204" pitchFamily="34" charset="0"/>
                <a:ea typeface="Open Sans" panose="020B0606030504020204" pitchFamily="34" charset="0"/>
                <a:cs typeface="Open Sans" panose="020B0606030504020204" pitchFamily="34" charset="0"/>
                <a:hlinkClick r:id="rId6" tooltip="unfair">
                  <a:extLst>
                    <a:ext uri="{A12FA001-AC4F-418D-AE19-62706E023703}">
                      <ahyp:hlinkClr xmlns:ahyp="http://schemas.microsoft.com/office/drawing/2018/hyperlinkcolor" val="tx"/>
                    </a:ext>
                  </a:extLst>
                </a:hlinkClick>
              </a:rPr>
              <a:t>unfair</a:t>
            </a:r>
            <a:r>
              <a:rPr lang="en-GB" i="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r>
              <a:rPr lang="en-GB" i="0" u="none" strike="noStrike" dirty="0">
                <a:solidFill>
                  <a:schemeClr val="tx1"/>
                </a:solidFill>
                <a:effectLst/>
                <a:latin typeface="Open Sans" panose="020B0606030504020204" pitchFamily="34" charset="0"/>
                <a:ea typeface="Open Sans" panose="020B0606030504020204" pitchFamily="34" charset="0"/>
                <a:cs typeface="Open Sans" panose="020B0606030504020204" pitchFamily="34" charset="0"/>
                <a:hlinkClick r:id="rId7" tooltip="treatment">
                  <a:extLst>
                    <a:ext uri="{A12FA001-AC4F-418D-AE19-62706E023703}">
                      <ahyp:hlinkClr xmlns:ahyp="http://schemas.microsoft.com/office/drawing/2018/hyperlinkcolor" val="tx"/>
                    </a:ext>
                  </a:extLst>
                </a:hlinkClick>
              </a:rPr>
              <a:t>treatment</a:t>
            </a:r>
            <a:r>
              <a:rPr lang="en-GB" i="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of someone because of his or her </a:t>
            </a:r>
            <a:r>
              <a:rPr lang="en-GB" i="0" u="none" strike="noStrike" dirty="0">
                <a:solidFill>
                  <a:schemeClr val="tx1"/>
                </a:solidFill>
                <a:effectLst/>
                <a:latin typeface="Open Sans" panose="020B0606030504020204" pitchFamily="34" charset="0"/>
                <a:ea typeface="Open Sans" panose="020B0606030504020204" pitchFamily="34" charset="0"/>
                <a:cs typeface="Open Sans" panose="020B0606030504020204" pitchFamily="34" charset="0"/>
                <a:hlinkClick r:id="rId3" tooltip="race">
                  <a:extLst>
                    <a:ext uri="{A12FA001-AC4F-418D-AE19-62706E023703}">
                      <ahyp:hlinkClr xmlns:ahyp="http://schemas.microsoft.com/office/drawing/2018/hyperlinkcolor" val="tx"/>
                    </a:ext>
                  </a:extLst>
                </a:hlinkClick>
              </a:rPr>
              <a:t>race</a:t>
            </a:r>
            <a:endParaRPr lang="en-GB"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F3C7EB84-BCA3-2B14-7257-66154AB534E7}"/>
              </a:ext>
            </a:extLst>
          </p:cNvPr>
          <p:cNvSpPr txBox="1"/>
          <p:nvPr/>
        </p:nvSpPr>
        <p:spPr>
          <a:xfrm>
            <a:off x="2944166" y="5288680"/>
            <a:ext cx="8784485" cy="64633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GB" b="1" i="0" u="sng" dirty="0">
                <a:effectLst/>
                <a:latin typeface="Open Sans" panose="020B0606030504020204" pitchFamily="34" charset="0"/>
                <a:ea typeface="Open Sans" panose="020B0606030504020204" pitchFamily="34" charset="0"/>
                <a:cs typeface="Open Sans" panose="020B0606030504020204" pitchFamily="34" charset="0"/>
              </a:rPr>
              <a:t>Discrimination</a:t>
            </a:r>
            <a:r>
              <a:rPr lang="en-GB" i="0" dirty="0">
                <a:effectLst/>
                <a:latin typeface="Open Sans" panose="020B0606030504020204" pitchFamily="34" charset="0"/>
                <a:ea typeface="Open Sans" panose="020B0606030504020204" pitchFamily="34" charset="0"/>
                <a:cs typeface="Open Sans" panose="020B0606030504020204" pitchFamily="34" charset="0"/>
              </a:rPr>
              <a:t> is the unjust or prejudicial treatment of different categories of people, especially on the grounds of ethnicity, age, sex, or disability:</a:t>
            </a:r>
            <a:endParaRPr lang="en-GB"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73CF533B-2242-E301-29CC-2B3F63B6276B}"/>
              </a:ext>
            </a:extLst>
          </p:cNvPr>
          <p:cNvSpPr txBox="1"/>
          <p:nvPr/>
        </p:nvSpPr>
        <p:spPr>
          <a:xfrm>
            <a:off x="1671376" y="307478"/>
            <a:ext cx="10145486" cy="830997"/>
          </a:xfrm>
          <a:prstGeom prst="rect">
            <a:avLst/>
          </a:prstGeom>
          <a:noFill/>
        </p:spPr>
        <p:txBody>
          <a:bodyPr wrap="square" rtlCol="0">
            <a:spAutoFit/>
          </a:bodyPr>
          <a:lstStyle/>
          <a:p>
            <a:r>
              <a:rPr lang="en-GB" sz="4800" dirty="0"/>
              <a:t>What behaviours should we ‘Call in’?</a:t>
            </a:r>
          </a:p>
        </p:txBody>
      </p:sp>
    </p:spTree>
    <p:extLst>
      <p:ext uri="{BB962C8B-B14F-4D97-AF65-F5344CB8AC3E}">
        <p14:creationId xmlns:p14="http://schemas.microsoft.com/office/powerpoint/2010/main" val="3909067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bg/>
                                          </p:spTgt>
                                        </p:tgtEl>
                                        <p:attrNameLst>
                                          <p:attrName>style.visibility</p:attrName>
                                        </p:attrNameLst>
                                      </p:cBhvr>
                                      <p:to>
                                        <p:strVal val="visible"/>
                                      </p:to>
                                    </p:set>
                                    <p:animEffect transition="in" filter="fade">
                                      <p:cBhvr>
                                        <p:cTn id="21" dur="1000"/>
                                        <p:tgtEl>
                                          <p:spTgt spid="10">
                                            <p:bg/>
                                          </p:spTgt>
                                        </p:tgtEl>
                                      </p:cBhvr>
                                    </p:animEffect>
                                    <p:anim calcmode="lin" valueType="num">
                                      <p:cBhvr>
                                        <p:cTn id="22" dur="1000" fill="hold"/>
                                        <p:tgtEl>
                                          <p:spTgt spid="10">
                                            <p:bg/>
                                          </p:spTgt>
                                        </p:tgtEl>
                                        <p:attrNameLst>
                                          <p:attrName>ppt_x</p:attrName>
                                        </p:attrNameLst>
                                      </p:cBhvr>
                                      <p:tavLst>
                                        <p:tav tm="0">
                                          <p:val>
                                            <p:strVal val="#ppt_x"/>
                                          </p:val>
                                        </p:tav>
                                        <p:tav tm="100000">
                                          <p:val>
                                            <p:strVal val="#ppt_x"/>
                                          </p:val>
                                        </p:tav>
                                      </p:tavLst>
                                    </p:anim>
                                    <p:anim calcmode="lin" valueType="num">
                                      <p:cBhvr>
                                        <p:cTn id="23" dur="1000" fill="hold"/>
                                        <p:tgtEl>
                                          <p:spTgt spid="10">
                                            <p:bg/>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0">
                                            <p:txEl>
                                              <p:pRg st="0" end="0"/>
                                            </p:txEl>
                                          </p:spTgt>
                                        </p:tgtEl>
                                        <p:attrNameLst>
                                          <p:attrName>style.visibility</p:attrName>
                                        </p:attrNameLst>
                                      </p:cBhvr>
                                      <p:to>
                                        <p:strVal val="visible"/>
                                      </p:to>
                                    </p:set>
                                    <p:animEffect transition="in" filter="fade">
                                      <p:cBhvr>
                                        <p:cTn id="26" dur="1000"/>
                                        <p:tgtEl>
                                          <p:spTgt spid="10">
                                            <p:txEl>
                                              <p:pRg st="0" end="0"/>
                                            </p:txEl>
                                          </p:spTgt>
                                        </p:tgtEl>
                                      </p:cBhvr>
                                    </p:animEffect>
                                    <p:anim calcmode="lin" valueType="num">
                                      <p:cBhvr>
                                        <p:cTn id="27"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0" grpId="0" build="allAtOnce"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nitching vs. Reporting">
            <a:extLst>
              <a:ext uri="{FF2B5EF4-FFF2-40B4-BE49-F238E27FC236}">
                <a16:creationId xmlns:a16="http://schemas.microsoft.com/office/drawing/2014/main" id="{42CDA261-6C4E-9764-3928-C54D60D8C8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3490" y="1651172"/>
            <a:ext cx="6915348" cy="389334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80EBC5D-CBB5-AF0D-7700-793FF3F1A885}"/>
              </a:ext>
            </a:extLst>
          </p:cNvPr>
          <p:cNvSpPr txBox="1"/>
          <p:nvPr/>
        </p:nvSpPr>
        <p:spPr>
          <a:xfrm>
            <a:off x="2965206" y="208843"/>
            <a:ext cx="9053565" cy="769441"/>
          </a:xfrm>
          <a:prstGeom prst="rect">
            <a:avLst/>
          </a:prstGeom>
          <a:noFill/>
        </p:spPr>
        <p:txBody>
          <a:bodyPr wrap="square" rtlCol="0">
            <a:spAutoFit/>
          </a:bodyPr>
          <a:lstStyle/>
          <a:p>
            <a:pPr algn="r"/>
            <a:r>
              <a:rPr lang="en-GB" sz="4400" dirty="0"/>
              <a:t>Dispelling the ‘Snitch Culture’</a:t>
            </a:r>
          </a:p>
        </p:txBody>
      </p:sp>
    </p:spTree>
    <p:extLst>
      <p:ext uri="{BB962C8B-B14F-4D97-AF65-F5344CB8AC3E}">
        <p14:creationId xmlns:p14="http://schemas.microsoft.com/office/powerpoint/2010/main" val="2168127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logo with a black background&#10;&#10;Description automatically generated">
            <a:extLst>
              <a:ext uri="{FF2B5EF4-FFF2-40B4-BE49-F238E27FC236}">
                <a16:creationId xmlns:a16="http://schemas.microsoft.com/office/drawing/2014/main" id="{D746E37F-035D-DE50-71C3-98ADD044D4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185" y="3819525"/>
            <a:ext cx="2817610" cy="2728586"/>
          </a:xfrm>
          <a:prstGeom prst="rect">
            <a:avLst/>
          </a:prstGeom>
        </p:spPr>
      </p:pic>
      <p:sp>
        <p:nvSpPr>
          <p:cNvPr id="6" name="TextBox 5">
            <a:extLst>
              <a:ext uri="{FF2B5EF4-FFF2-40B4-BE49-F238E27FC236}">
                <a16:creationId xmlns:a16="http://schemas.microsoft.com/office/drawing/2014/main" id="{C427E420-C62D-BCB5-4C14-16CB93C15087}"/>
              </a:ext>
            </a:extLst>
          </p:cNvPr>
          <p:cNvSpPr txBox="1"/>
          <p:nvPr/>
        </p:nvSpPr>
        <p:spPr>
          <a:xfrm>
            <a:off x="3800528" y="1418849"/>
            <a:ext cx="6169890" cy="830997"/>
          </a:xfrm>
          <a:prstGeom prst="rect">
            <a:avLst/>
          </a:prstGeom>
          <a:noFill/>
        </p:spPr>
        <p:txBody>
          <a:bodyPr wrap="square">
            <a:spAutoFit/>
          </a:bodyPr>
          <a:lstStyle/>
          <a:p>
            <a:pPr algn="l"/>
            <a:r>
              <a:rPr lang="en-GB" sz="3200">
                <a:solidFill>
                  <a:schemeClr val="bg1"/>
                </a:solidFill>
                <a:latin typeface="Bree Serif"/>
              </a:rPr>
              <a:t>How can you </a:t>
            </a:r>
            <a:r>
              <a:rPr lang="en-GB" sz="4800" b="0" i="0">
                <a:solidFill>
                  <a:schemeClr val="bg1"/>
                </a:solidFill>
                <a:effectLst/>
                <a:latin typeface="Bree Serif"/>
              </a:rPr>
              <a:t>CALL </a:t>
            </a:r>
            <a:r>
              <a:rPr lang="en-GB" sz="4800">
                <a:solidFill>
                  <a:schemeClr val="bg1"/>
                </a:solidFill>
                <a:latin typeface="Bree Serif"/>
              </a:rPr>
              <a:t>IT</a:t>
            </a:r>
            <a:r>
              <a:rPr lang="en-GB" sz="4800" b="0" i="0">
                <a:solidFill>
                  <a:schemeClr val="bg1"/>
                </a:solidFill>
                <a:effectLst/>
                <a:latin typeface="Bree Serif"/>
              </a:rPr>
              <a:t> IN?</a:t>
            </a:r>
          </a:p>
        </p:txBody>
      </p:sp>
      <p:sp>
        <p:nvSpPr>
          <p:cNvPr id="7" name="TextBox 6">
            <a:extLst>
              <a:ext uri="{FF2B5EF4-FFF2-40B4-BE49-F238E27FC236}">
                <a16:creationId xmlns:a16="http://schemas.microsoft.com/office/drawing/2014/main" id="{0C92F9CC-9806-392C-ACC0-A1ADE8F8D5DE}"/>
              </a:ext>
            </a:extLst>
          </p:cNvPr>
          <p:cNvSpPr txBox="1"/>
          <p:nvPr/>
        </p:nvSpPr>
        <p:spPr>
          <a:xfrm>
            <a:off x="2003203" y="3242952"/>
            <a:ext cx="3186545" cy="830997"/>
          </a:xfrm>
          <a:prstGeom prst="rect">
            <a:avLst/>
          </a:prstGeom>
          <a:noFill/>
        </p:spPr>
        <p:txBody>
          <a:bodyPr wrap="square" rtlCol="0">
            <a:spAutoFit/>
          </a:bodyPr>
          <a:lstStyle/>
          <a:p>
            <a:pPr algn="ctr"/>
            <a:r>
              <a:rPr lang="en-GB" sz="2400" b="1">
                <a:solidFill>
                  <a:schemeClr val="bg1"/>
                </a:solidFill>
              </a:rPr>
              <a:t>Online via the school website</a:t>
            </a:r>
          </a:p>
        </p:txBody>
      </p:sp>
      <p:sp>
        <p:nvSpPr>
          <p:cNvPr id="8" name="TextBox 7">
            <a:extLst>
              <a:ext uri="{FF2B5EF4-FFF2-40B4-BE49-F238E27FC236}">
                <a16:creationId xmlns:a16="http://schemas.microsoft.com/office/drawing/2014/main" id="{E0757F8B-8A92-6D67-EA2A-869A08979910}"/>
              </a:ext>
            </a:extLst>
          </p:cNvPr>
          <p:cNvSpPr txBox="1"/>
          <p:nvPr/>
        </p:nvSpPr>
        <p:spPr>
          <a:xfrm>
            <a:off x="5219028" y="3934584"/>
            <a:ext cx="2872509" cy="646331"/>
          </a:xfrm>
          <a:prstGeom prst="rect">
            <a:avLst/>
          </a:prstGeom>
          <a:noFill/>
        </p:spPr>
        <p:txBody>
          <a:bodyPr wrap="square" rtlCol="0">
            <a:spAutoFit/>
          </a:bodyPr>
          <a:lstStyle/>
          <a:p>
            <a:pPr algn="ctr"/>
            <a:r>
              <a:rPr lang="en-GB" sz="2400" b="1" dirty="0">
                <a:solidFill>
                  <a:schemeClr val="bg1"/>
                </a:solidFill>
              </a:rPr>
              <a:t>Tell a Trusted Adult </a:t>
            </a:r>
            <a:r>
              <a:rPr lang="en-GB" sz="1200" b="1" dirty="0">
                <a:solidFill>
                  <a:schemeClr val="bg1"/>
                </a:solidFill>
              </a:rPr>
              <a:t>(tutor/teacher/HOY)</a:t>
            </a:r>
          </a:p>
        </p:txBody>
      </p:sp>
      <p:sp>
        <p:nvSpPr>
          <p:cNvPr id="9" name="TextBox 8">
            <a:extLst>
              <a:ext uri="{FF2B5EF4-FFF2-40B4-BE49-F238E27FC236}">
                <a16:creationId xmlns:a16="http://schemas.microsoft.com/office/drawing/2014/main" id="{E7F09CED-7ECC-23D8-6935-54C7AB082FF8}"/>
              </a:ext>
            </a:extLst>
          </p:cNvPr>
          <p:cNvSpPr txBox="1"/>
          <p:nvPr/>
        </p:nvSpPr>
        <p:spPr>
          <a:xfrm>
            <a:off x="8091537" y="3103587"/>
            <a:ext cx="3186543" cy="830997"/>
          </a:xfrm>
          <a:prstGeom prst="rect">
            <a:avLst/>
          </a:prstGeom>
          <a:noFill/>
        </p:spPr>
        <p:txBody>
          <a:bodyPr wrap="square" rtlCol="0">
            <a:spAutoFit/>
          </a:bodyPr>
          <a:lstStyle/>
          <a:p>
            <a:pPr algn="ctr"/>
            <a:r>
              <a:rPr lang="en-GB" sz="2400" b="1">
                <a:solidFill>
                  <a:schemeClr val="bg1"/>
                </a:solidFill>
              </a:rPr>
              <a:t>‘CALL IT IN’ Ambassador</a:t>
            </a:r>
          </a:p>
        </p:txBody>
      </p:sp>
      <p:cxnSp>
        <p:nvCxnSpPr>
          <p:cNvPr id="10" name="Straight Arrow Connector 9">
            <a:extLst>
              <a:ext uri="{FF2B5EF4-FFF2-40B4-BE49-F238E27FC236}">
                <a16:creationId xmlns:a16="http://schemas.microsoft.com/office/drawing/2014/main" id="{2B591BD1-D8D9-3870-336A-E31438A5FA94}"/>
              </a:ext>
            </a:extLst>
          </p:cNvPr>
          <p:cNvCxnSpPr>
            <a:cxnSpLocks/>
          </p:cNvCxnSpPr>
          <p:nvPr/>
        </p:nvCxnSpPr>
        <p:spPr>
          <a:xfrm flipH="1">
            <a:off x="3688860" y="2500306"/>
            <a:ext cx="558803" cy="67227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D20A0705-A870-9BAC-979E-B8658312F197}"/>
              </a:ext>
            </a:extLst>
          </p:cNvPr>
          <p:cNvCxnSpPr>
            <a:cxnSpLocks/>
          </p:cNvCxnSpPr>
          <p:nvPr/>
        </p:nvCxnSpPr>
        <p:spPr>
          <a:xfrm>
            <a:off x="6649118" y="2785525"/>
            <a:ext cx="0" cy="97327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B7EC7904-2014-3E2E-BC38-E4928E7A3EED}"/>
              </a:ext>
            </a:extLst>
          </p:cNvPr>
          <p:cNvCxnSpPr>
            <a:cxnSpLocks/>
          </p:cNvCxnSpPr>
          <p:nvPr/>
        </p:nvCxnSpPr>
        <p:spPr>
          <a:xfrm>
            <a:off x="8491771" y="2396437"/>
            <a:ext cx="480291" cy="61191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495276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7BC8766-81D9-219B-A9D9-136010E4A453}"/>
              </a:ext>
            </a:extLst>
          </p:cNvPr>
          <p:cNvSpPr txBox="1"/>
          <p:nvPr/>
        </p:nvSpPr>
        <p:spPr>
          <a:xfrm>
            <a:off x="747252" y="6407863"/>
            <a:ext cx="6096000" cy="369332"/>
          </a:xfrm>
          <a:prstGeom prst="rect">
            <a:avLst/>
          </a:prstGeom>
          <a:noFill/>
        </p:spPr>
        <p:txBody>
          <a:bodyPr wrap="square">
            <a:spAutoFit/>
          </a:bodyPr>
          <a:lstStyle/>
          <a:p>
            <a:r>
              <a:rPr lang="en-GB" dirty="0">
                <a:solidFill>
                  <a:schemeClr val="bg1"/>
                </a:solidFill>
                <a:hlinkClick r:id="rId2">
                  <a:extLst>
                    <a:ext uri="{A12FA001-AC4F-418D-AE19-62706E023703}">
                      <ahyp:hlinkClr xmlns:ahyp="http://schemas.microsoft.com/office/drawing/2018/hyperlinkcolor" val="tx"/>
                    </a:ext>
                  </a:extLst>
                </a:hlinkClick>
              </a:rPr>
              <a:t>'Call it in' - Denbigh School - Milton Keynes</a:t>
            </a:r>
            <a:endParaRPr lang="en-GB" dirty="0">
              <a:solidFill>
                <a:schemeClr val="bg1"/>
              </a:solidFill>
            </a:endParaRPr>
          </a:p>
        </p:txBody>
      </p:sp>
      <p:pic>
        <p:nvPicPr>
          <p:cNvPr id="9" name="Picture 8">
            <a:extLst>
              <a:ext uri="{FF2B5EF4-FFF2-40B4-BE49-F238E27FC236}">
                <a16:creationId xmlns:a16="http://schemas.microsoft.com/office/drawing/2014/main" id="{62B2AE86-D1BB-D68F-4F1D-713503FC36E6}"/>
              </a:ext>
            </a:extLst>
          </p:cNvPr>
          <p:cNvPicPr>
            <a:picLocks noChangeAspect="1"/>
          </p:cNvPicPr>
          <p:nvPr/>
        </p:nvPicPr>
        <p:blipFill>
          <a:blip r:embed="rId3"/>
          <a:stretch>
            <a:fillRect/>
          </a:stretch>
        </p:blipFill>
        <p:spPr>
          <a:xfrm>
            <a:off x="288341" y="1532949"/>
            <a:ext cx="6463861" cy="3943046"/>
          </a:xfrm>
          <a:prstGeom prst="rect">
            <a:avLst/>
          </a:prstGeom>
        </p:spPr>
      </p:pic>
      <p:sp>
        <p:nvSpPr>
          <p:cNvPr id="10" name="Oval 9">
            <a:extLst>
              <a:ext uri="{FF2B5EF4-FFF2-40B4-BE49-F238E27FC236}">
                <a16:creationId xmlns:a16="http://schemas.microsoft.com/office/drawing/2014/main" id="{DFE2B8A2-3DDB-57FE-6DF3-0DB8FE1BF708}"/>
              </a:ext>
            </a:extLst>
          </p:cNvPr>
          <p:cNvSpPr/>
          <p:nvPr/>
        </p:nvSpPr>
        <p:spPr>
          <a:xfrm>
            <a:off x="1453870" y="4283158"/>
            <a:ext cx="5017268" cy="94853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4" name="Picture 13">
            <a:extLst>
              <a:ext uri="{FF2B5EF4-FFF2-40B4-BE49-F238E27FC236}">
                <a16:creationId xmlns:a16="http://schemas.microsoft.com/office/drawing/2014/main" id="{A430F811-5DF1-D271-FDF2-DC98280B5DE9}"/>
              </a:ext>
            </a:extLst>
          </p:cNvPr>
          <p:cNvPicPr>
            <a:picLocks noChangeAspect="1"/>
          </p:cNvPicPr>
          <p:nvPr/>
        </p:nvPicPr>
        <p:blipFill>
          <a:blip r:embed="rId4"/>
          <a:stretch>
            <a:fillRect/>
          </a:stretch>
        </p:blipFill>
        <p:spPr>
          <a:xfrm>
            <a:off x="3353933" y="1876424"/>
            <a:ext cx="8549726" cy="2214007"/>
          </a:xfrm>
          <a:prstGeom prst="rect">
            <a:avLst/>
          </a:prstGeom>
        </p:spPr>
      </p:pic>
      <p:sp>
        <p:nvSpPr>
          <p:cNvPr id="2" name="TextBox 1">
            <a:extLst>
              <a:ext uri="{FF2B5EF4-FFF2-40B4-BE49-F238E27FC236}">
                <a16:creationId xmlns:a16="http://schemas.microsoft.com/office/drawing/2014/main" id="{D3E2F94E-22E1-47CA-7469-144E3B67998F}"/>
              </a:ext>
            </a:extLst>
          </p:cNvPr>
          <p:cNvSpPr txBox="1"/>
          <p:nvPr/>
        </p:nvSpPr>
        <p:spPr>
          <a:xfrm>
            <a:off x="1588218" y="352643"/>
            <a:ext cx="8279842" cy="769441"/>
          </a:xfrm>
          <a:prstGeom prst="rect">
            <a:avLst/>
          </a:prstGeom>
          <a:noFill/>
        </p:spPr>
        <p:txBody>
          <a:bodyPr wrap="square" rtlCol="0">
            <a:spAutoFit/>
          </a:bodyPr>
          <a:lstStyle/>
          <a:p>
            <a:r>
              <a:rPr lang="en-GB" sz="4400" dirty="0"/>
              <a:t>How do I ‘Call It In’?</a:t>
            </a:r>
          </a:p>
        </p:txBody>
      </p:sp>
      <p:cxnSp>
        <p:nvCxnSpPr>
          <p:cNvPr id="12" name="Straight Arrow Connector 11">
            <a:extLst>
              <a:ext uri="{FF2B5EF4-FFF2-40B4-BE49-F238E27FC236}">
                <a16:creationId xmlns:a16="http://schemas.microsoft.com/office/drawing/2014/main" id="{8B2FA367-3986-5E29-C8CE-E557D5C26B0F}"/>
              </a:ext>
            </a:extLst>
          </p:cNvPr>
          <p:cNvCxnSpPr>
            <a:cxnSpLocks/>
          </p:cNvCxnSpPr>
          <p:nvPr/>
        </p:nvCxnSpPr>
        <p:spPr>
          <a:xfrm flipV="1">
            <a:off x="6458617" y="3429000"/>
            <a:ext cx="1680548" cy="1183131"/>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6FD56D2E-794C-C152-3C9B-C488E0E06EA4}"/>
              </a:ext>
            </a:extLst>
          </p:cNvPr>
          <p:cNvSpPr txBox="1"/>
          <p:nvPr/>
        </p:nvSpPr>
        <p:spPr>
          <a:xfrm>
            <a:off x="5728139" y="5168291"/>
            <a:ext cx="6463861" cy="1200329"/>
          </a:xfrm>
          <a:prstGeom prst="rect">
            <a:avLst/>
          </a:prstGeom>
          <a:noFill/>
        </p:spPr>
        <p:txBody>
          <a:bodyPr wrap="square" rtlCol="0">
            <a:spAutoFit/>
          </a:bodyPr>
          <a:lstStyle/>
          <a:p>
            <a:r>
              <a:rPr lang="en-GB" b="1" u="sng" dirty="0"/>
              <a:t>Website Update</a:t>
            </a:r>
          </a:p>
          <a:p>
            <a:pPr marL="285750" indent="-285750">
              <a:buFont typeface="Arial" panose="020B0604020202020204" pitchFamily="34" charset="0"/>
              <a:buChar char="•"/>
            </a:pPr>
            <a:r>
              <a:rPr lang="en-GB" dirty="0"/>
              <a:t>Anonymous tab has been removed</a:t>
            </a:r>
          </a:p>
          <a:p>
            <a:pPr marL="285750" indent="-285750">
              <a:buFont typeface="Arial" panose="020B0604020202020204" pitchFamily="34" charset="0"/>
              <a:buChar char="•"/>
            </a:pPr>
            <a:r>
              <a:rPr lang="en-GB" dirty="0"/>
              <a:t>Must agree and read Disclaimer before submitting the report</a:t>
            </a:r>
            <a:endParaRPr lang="en-GB" b="1" dirty="0"/>
          </a:p>
          <a:p>
            <a:endParaRPr lang="en-GB" dirty="0"/>
          </a:p>
        </p:txBody>
      </p:sp>
    </p:spTree>
    <p:extLst>
      <p:ext uri="{BB962C8B-B14F-4D97-AF65-F5344CB8AC3E}">
        <p14:creationId xmlns:p14="http://schemas.microsoft.com/office/powerpoint/2010/main" val="2770778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C8AFD-FD6F-4316-B1B3-81F2F929926F}"/>
              </a:ext>
            </a:extLst>
          </p:cNvPr>
          <p:cNvSpPr>
            <a:spLocks noGrp="1"/>
          </p:cNvSpPr>
          <p:nvPr>
            <p:ph type="title"/>
          </p:nvPr>
        </p:nvSpPr>
        <p:spPr>
          <a:xfrm>
            <a:off x="5640075" y="2514626"/>
            <a:ext cx="6348170" cy="2123657"/>
          </a:xfrm>
        </p:spPr>
        <p:txBody>
          <a:bodyPr>
            <a:noAutofit/>
          </a:bodyPr>
          <a:lstStyle/>
          <a:p>
            <a:pPr algn="ctr"/>
            <a:r>
              <a:rPr lang="en-GB" sz="5400" dirty="0">
                <a:solidFill>
                  <a:schemeClr val="tx1"/>
                </a:solidFill>
              </a:rPr>
              <a:t>Progress: targets, setting and staying calm about exams</a:t>
            </a:r>
          </a:p>
        </p:txBody>
      </p:sp>
    </p:spTree>
    <p:extLst>
      <p:ext uri="{BB962C8B-B14F-4D97-AF65-F5344CB8AC3E}">
        <p14:creationId xmlns:p14="http://schemas.microsoft.com/office/powerpoint/2010/main" val="180540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628582-654F-F0B6-3531-D60226F4E9CA}"/>
              </a:ext>
            </a:extLst>
          </p:cNvPr>
          <p:cNvSpPr txBox="1">
            <a:spLocks/>
          </p:cNvSpPr>
          <p:nvPr/>
        </p:nvSpPr>
        <p:spPr>
          <a:xfrm>
            <a:off x="223155" y="1876391"/>
            <a:ext cx="5730606" cy="4036729"/>
          </a:xfrm>
          <a:prstGeom prst="rect">
            <a:avLst/>
          </a:prstGeom>
          <a:noFill/>
        </p:spPr>
        <p:txBody>
          <a:bodyPr>
            <a:normAutofit lnSpcReduction="10000"/>
          </a:bodyPr>
          <a:lst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2">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GB" sz="2000" dirty="0">
                <a:solidFill>
                  <a:srgbClr val="1E2949"/>
                </a:solidFill>
              </a:rPr>
              <a:t>All students have got end of Year 11 targets, which are aspirational targets.</a:t>
            </a:r>
            <a:endParaRPr lang="en-GB" sz="2000" u="sng" dirty="0">
              <a:solidFill>
                <a:srgbClr val="1E2949"/>
              </a:solidFill>
            </a:endParaRPr>
          </a:p>
          <a:p>
            <a:pPr algn="l"/>
            <a:endParaRPr lang="en-GB" sz="2000" dirty="0">
              <a:solidFill>
                <a:srgbClr val="1E2949"/>
              </a:solidFill>
            </a:endParaRPr>
          </a:p>
          <a:p>
            <a:pPr algn="l"/>
            <a:r>
              <a:rPr lang="en-GB" altLang="en-US" sz="2000" dirty="0">
                <a:solidFill>
                  <a:srgbClr val="1E2949"/>
                </a:solidFill>
              </a:rPr>
              <a:t>The Progress Report 3 is the best place to review their progress towards that target.</a:t>
            </a:r>
          </a:p>
          <a:p>
            <a:pPr algn="l"/>
            <a:endParaRPr lang="en-GB" altLang="en-US" sz="2000" dirty="0">
              <a:solidFill>
                <a:srgbClr val="1E2949"/>
              </a:solidFill>
            </a:endParaRPr>
          </a:p>
          <a:p>
            <a:pPr algn="l"/>
            <a:r>
              <a:rPr lang="en-GB" altLang="en-US" sz="2000" dirty="0">
                <a:solidFill>
                  <a:srgbClr val="1E2949"/>
                </a:solidFill>
              </a:rPr>
              <a:t>Here you can identify the areas to prioritise for revision.</a:t>
            </a:r>
          </a:p>
          <a:p>
            <a:pPr algn="l"/>
            <a:endParaRPr lang="en-GB" altLang="en-US" sz="2000" i="1" dirty="0">
              <a:solidFill>
                <a:srgbClr val="1E2949"/>
              </a:solidFill>
            </a:endParaRPr>
          </a:p>
          <a:p>
            <a:pPr algn="l"/>
            <a:r>
              <a:rPr lang="en-GB" altLang="en-US" sz="2000" dirty="0">
                <a:solidFill>
                  <a:srgbClr val="1E2949"/>
                </a:solidFill>
              </a:rPr>
              <a:t>This also helps us to plan for intervention and support for individual students so that it happens at the right time and makes a difference to their academic progress</a:t>
            </a:r>
          </a:p>
        </p:txBody>
      </p:sp>
      <p:pic>
        <p:nvPicPr>
          <p:cNvPr id="8" name="Picture 7">
            <a:extLst>
              <a:ext uri="{FF2B5EF4-FFF2-40B4-BE49-F238E27FC236}">
                <a16:creationId xmlns:a16="http://schemas.microsoft.com/office/drawing/2014/main" id="{BE261FF7-2CE9-D4DE-F435-30E6EAB908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8103" y="1155031"/>
            <a:ext cx="4579475" cy="4547937"/>
          </a:xfrm>
          <a:prstGeom prst="rect">
            <a:avLst/>
          </a:prstGeom>
        </p:spPr>
      </p:pic>
      <p:sp>
        <p:nvSpPr>
          <p:cNvPr id="9" name="TextBox 8">
            <a:extLst>
              <a:ext uri="{FF2B5EF4-FFF2-40B4-BE49-F238E27FC236}">
                <a16:creationId xmlns:a16="http://schemas.microsoft.com/office/drawing/2014/main" id="{C51327D3-4F6A-A487-46B3-5543F812B6D2}"/>
              </a:ext>
            </a:extLst>
          </p:cNvPr>
          <p:cNvSpPr txBox="1"/>
          <p:nvPr/>
        </p:nvSpPr>
        <p:spPr>
          <a:xfrm>
            <a:off x="7305574" y="2098308"/>
            <a:ext cx="1020278" cy="125128"/>
          </a:xfrm>
          <a:prstGeom prst="rect">
            <a:avLst/>
          </a:prstGeom>
          <a:solidFill>
            <a:schemeClr val="bg1"/>
          </a:solidFill>
        </p:spPr>
        <p:txBody>
          <a:bodyPr wrap="square" rtlCol="0">
            <a:spAutoFit/>
          </a:bodyPr>
          <a:lstStyle/>
          <a:p>
            <a:endParaRPr lang="en-GB" dirty="0"/>
          </a:p>
        </p:txBody>
      </p:sp>
      <p:sp>
        <p:nvSpPr>
          <p:cNvPr id="10" name="TextBox 9">
            <a:extLst>
              <a:ext uri="{FF2B5EF4-FFF2-40B4-BE49-F238E27FC236}">
                <a16:creationId xmlns:a16="http://schemas.microsoft.com/office/drawing/2014/main" id="{9EE4E35C-B0B0-1322-F8E8-1FE6795A22B1}"/>
              </a:ext>
            </a:extLst>
          </p:cNvPr>
          <p:cNvSpPr txBox="1"/>
          <p:nvPr/>
        </p:nvSpPr>
        <p:spPr>
          <a:xfrm>
            <a:off x="4225490" y="203735"/>
            <a:ext cx="7526956" cy="707886"/>
          </a:xfrm>
          <a:prstGeom prst="rect">
            <a:avLst/>
          </a:prstGeom>
          <a:noFill/>
        </p:spPr>
        <p:txBody>
          <a:bodyPr wrap="square" rtlCol="0">
            <a:spAutoFit/>
          </a:bodyPr>
          <a:lstStyle/>
          <a:p>
            <a:pPr algn="r"/>
            <a:r>
              <a:rPr lang="en-GB" sz="4000" b="1" dirty="0"/>
              <a:t>Progress Report 3</a:t>
            </a:r>
          </a:p>
        </p:txBody>
      </p:sp>
    </p:spTree>
    <p:extLst>
      <p:ext uri="{BB962C8B-B14F-4D97-AF65-F5344CB8AC3E}">
        <p14:creationId xmlns:p14="http://schemas.microsoft.com/office/powerpoint/2010/main" val="3424182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9B113-2234-909D-E2C2-12E5DACD6678}"/>
              </a:ext>
            </a:extLst>
          </p:cNvPr>
          <p:cNvSpPr txBox="1">
            <a:spLocks/>
          </p:cNvSpPr>
          <p:nvPr/>
        </p:nvSpPr>
        <p:spPr>
          <a:xfrm>
            <a:off x="578778" y="486447"/>
            <a:ext cx="11064345" cy="1325563"/>
          </a:xfrm>
          <a:prstGeom prst="rect">
            <a:avLst/>
          </a:prstGeom>
        </p:spPr>
        <p:txBody>
          <a:bodyPr>
            <a:normAutofit fontScale="82500" lnSpcReduction="10000"/>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r>
              <a:rPr lang="en-GB" b="1" dirty="0">
                <a:latin typeface="+mn-lt"/>
              </a:rPr>
              <a:t>How do we set targets for GCSE?</a:t>
            </a:r>
            <a:endParaRPr lang="en-US" b="1" dirty="0">
              <a:latin typeface="+mn-lt"/>
            </a:endParaRPr>
          </a:p>
        </p:txBody>
      </p:sp>
      <p:sp>
        <p:nvSpPr>
          <p:cNvPr id="3" name="Content Placeholder 2">
            <a:extLst>
              <a:ext uri="{FF2B5EF4-FFF2-40B4-BE49-F238E27FC236}">
                <a16:creationId xmlns:a16="http://schemas.microsoft.com/office/drawing/2014/main" id="{57ECF3C1-FD73-991E-25F3-04D1A80622ED}"/>
              </a:ext>
            </a:extLst>
          </p:cNvPr>
          <p:cNvSpPr txBox="1">
            <a:spLocks/>
          </p:cNvSpPr>
          <p:nvPr/>
        </p:nvSpPr>
        <p:spPr>
          <a:xfrm>
            <a:off x="363557" y="2019519"/>
            <a:ext cx="12039730" cy="4219832"/>
          </a:xfrm>
          <a:prstGeom prst="rect">
            <a:avLst/>
          </a:prstGeom>
        </p:spPr>
        <p:txBody>
          <a:bodyPr>
            <a:normAutofit lnSpcReduction="10000"/>
          </a:bodyPr>
          <a:lst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2">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GB" altLang="en-US" sz="3200" dirty="0">
                <a:solidFill>
                  <a:srgbClr val="1E2949"/>
                </a:solidFill>
              </a:rPr>
              <a:t>The best indicator of future success is prior attainment</a:t>
            </a:r>
          </a:p>
          <a:p>
            <a:pPr algn="l"/>
            <a:endParaRPr lang="en-GB" sz="3200" dirty="0">
              <a:solidFill>
                <a:srgbClr val="1E2949"/>
              </a:solidFill>
            </a:endParaRPr>
          </a:p>
          <a:p>
            <a:pPr algn="l"/>
            <a:r>
              <a:rPr lang="en-GB" sz="3200" dirty="0">
                <a:solidFill>
                  <a:srgbClr val="1E2949"/>
                </a:solidFill>
              </a:rPr>
              <a:t>Fischer Family Trust (FFT) National database - Progress made by similar pupils nationally between Year 6 and Year 11</a:t>
            </a:r>
          </a:p>
          <a:p>
            <a:pPr algn="l"/>
            <a:r>
              <a:rPr lang="en-GB" sz="3200" dirty="0">
                <a:solidFill>
                  <a:srgbClr val="1E2949"/>
                </a:solidFill>
              </a:rPr>
              <a:t> </a:t>
            </a:r>
          </a:p>
          <a:p>
            <a:pPr algn="l"/>
            <a:r>
              <a:rPr lang="en-GB" sz="3200" dirty="0">
                <a:solidFill>
                  <a:srgbClr val="1E2949"/>
                </a:solidFill>
              </a:rPr>
              <a:t>Considers gender and month of birth</a:t>
            </a:r>
            <a:endParaRPr lang="en-GB" sz="3200" dirty="0">
              <a:solidFill>
                <a:srgbClr val="1E2949"/>
              </a:solidFill>
              <a:latin typeface="Arial" panose="020B0604020202020204" pitchFamily="34" charset="0"/>
            </a:endParaRPr>
          </a:p>
          <a:p>
            <a:pPr algn="l"/>
            <a:endParaRPr lang="en-US" sz="3200" dirty="0">
              <a:solidFill>
                <a:srgbClr val="1E2949"/>
              </a:solidFill>
            </a:endParaRPr>
          </a:p>
          <a:p>
            <a:pPr algn="l"/>
            <a:r>
              <a:rPr lang="en-US" sz="3200" dirty="0">
                <a:solidFill>
                  <a:srgbClr val="1E2949"/>
                </a:solidFill>
              </a:rPr>
              <a:t>This forms the basis of our target grades</a:t>
            </a:r>
          </a:p>
        </p:txBody>
      </p:sp>
    </p:spTree>
    <p:extLst>
      <p:ext uri="{BB962C8B-B14F-4D97-AF65-F5344CB8AC3E}">
        <p14:creationId xmlns:p14="http://schemas.microsoft.com/office/powerpoint/2010/main" val="3112182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A32C3-0979-29D1-FB9E-6A1EB076DD2A}"/>
              </a:ext>
            </a:extLst>
          </p:cNvPr>
          <p:cNvSpPr txBox="1">
            <a:spLocks/>
          </p:cNvSpPr>
          <p:nvPr/>
        </p:nvSpPr>
        <p:spPr>
          <a:xfrm>
            <a:off x="321130" y="194495"/>
            <a:ext cx="7077075" cy="1066800"/>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r>
              <a:rPr lang="en-GB" b="1">
                <a:latin typeface="+mn-lt"/>
              </a:rPr>
              <a:t>GCSE grading</a:t>
            </a:r>
            <a:endParaRPr lang="en-US" b="1" dirty="0">
              <a:latin typeface="+mn-lt"/>
            </a:endParaRPr>
          </a:p>
        </p:txBody>
      </p:sp>
      <p:sp>
        <p:nvSpPr>
          <p:cNvPr id="3" name="Rectangle 2">
            <a:extLst>
              <a:ext uri="{FF2B5EF4-FFF2-40B4-BE49-F238E27FC236}">
                <a16:creationId xmlns:a16="http://schemas.microsoft.com/office/drawing/2014/main" id="{3A9FF283-0064-E8F4-B4E6-9F92144E7E2C}"/>
              </a:ext>
            </a:extLst>
          </p:cNvPr>
          <p:cNvSpPr>
            <a:spLocks noChangeArrowheads="1"/>
          </p:cNvSpPr>
          <p:nvPr/>
        </p:nvSpPr>
        <p:spPr bwMode="auto">
          <a:xfrm>
            <a:off x="5948364" y="290302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solidFill>
                <a:srgbClr val="1E2949"/>
              </a:solidFill>
            </a:endParaRPr>
          </a:p>
        </p:txBody>
      </p:sp>
      <p:pic>
        <p:nvPicPr>
          <p:cNvPr id="4" name="Picture 3">
            <a:extLst>
              <a:ext uri="{FF2B5EF4-FFF2-40B4-BE49-F238E27FC236}">
                <a16:creationId xmlns:a16="http://schemas.microsoft.com/office/drawing/2014/main" id="{D08BF99D-ECF8-BEA3-5D8A-9F7EA34BE765}"/>
              </a:ext>
            </a:extLst>
          </p:cNvPr>
          <p:cNvPicPr>
            <a:picLocks noChangeAspect="1"/>
          </p:cNvPicPr>
          <p:nvPr/>
        </p:nvPicPr>
        <p:blipFill>
          <a:blip r:embed="rId2"/>
          <a:stretch>
            <a:fillRect/>
          </a:stretch>
        </p:blipFill>
        <p:spPr>
          <a:xfrm>
            <a:off x="8122132" y="425649"/>
            <a:ext cx="3638198" cy="5333827"/>
          </a:xfrm>
          <a:prstGeom prst="rect">
            <a:avLst/>
          </a:prstGeom>
        </p:spPr>
      </p:pic>
      <p:sp>
        <p:nvSpPr>
          <p:cNvPr id="5" name="Rectangle 4">
            <a:extLst>
              <a:ext uri="{FF2B5EF4-FFF2-40B4-BE49-F238E27FC236}">
                <a16:creationId xmlns:a16="http://schemas.microsoft.com/office/drawing/2014/main" id="{17A11E17-40F6-3F7E-08C4-E53907BAB939}"/>
              </a:ext>
            </a:extLst>
          </p:cNvPr>
          <p:cNvSpPr/>
          <p:nvPr/>
        </p:nvSpPr>
        <p:spPr>
          <a:xfrm>
            <a:off x="321130" y="1850627"/>
            <a:ext cx="6112721" cy="3475247"/>
          </a:xfrm>
          <a:prstGeom prst="rect">
            <a:avLst/>
          </a:prstGeom>
          <a:noFill/>
        </p:spPr>
        <p:txBody>
          <a:bodyPr wrap="square">
            <a:spAutoFit/>
          </a:bodyPr>
          <a:lstStyle/>
          <a:p>
            <a:pPr marL="342900" indent="-342900">
              <a:lnSpc>
                <a:spcPct val="106000"/>
              </a:lnSpc>
              <a:spcAft>
                <a:spcPts val="800"/>
              </a:spcAft>
              <a:buFont typeface="Arial" panose="020B0604020202020204" pitchFamily="34" charset="0"/>
              <a:buChar char="•"/>
            </a:pPr>
            <a:r>
              <a:rPr lang="en-US" sz="2800" b="1" dirty="0">
                <a:solidFill>
                  <a:srgbClr val="1E2949"/>
                </a:solidFill>
                <a:ea typeface="Calibri" panose="020F0502020204030204" pitchFamily="34" charset="0"/>
                <a:cs typeface="Times New Roman" panose="02020603050405020304" pitchFamily="18" charset="0"/>
              </a:rPr>
              <a:t>Since its introduction in 2017 GCSE qualifications now use a numerical grading system instead of the familiar A*-G grades</a:t>
            </a:r>
          </a:p>
          <a:p>
            <a:pPr marL="342900" indent="-342900">
              <a:lnSpc>
                <a:spcPct val="106000"/>
              </a:lnSpc>
              <a:spcAft>
                <a:spcPts val="800"/>
              </a:spcAft>
              <a:buFont typeface="Arial" panose="020B0604020202020204" pitchFamily="34" charset="0"/>
              <a:buChar char="•"/>
            </a:pPr>
            <a:endParaRPr lang="en-US" sz="2800" b="1" dirty="0">
              <a:solidFill>
                <a:srgbClr val="1E2949"/>
              </a:solidFill>
              <a:ea typeface="Calibri" panose="020F0502020204030204" pitchFamily="34" charset="0"/>
              <a:cs typeface="Times New Roman" panose="02020603050405020304" pitchFamily="18" charset="0"/>
            </a:endParaRPr>
          </a:p>
          <a:p>
            <a:pPr marL="342900" indent="-342900">
              <a:lnSpc>
                <a:spcPct val="106000"/>
              </a:lnSpc>
              <a:spcAft>
                <a:spcPts val="800"/>
              </a:spcAft>
              <a:buFont typeface="Arial" panose="020B0604020202020204" pitchFamily="34" charset="0"/>
              <a:buChar char="•"/>
            </a:pPr>
            <a:r>
              <a:rPr lang="en-US" sz="2800" b="1" dirty="0">
                <a:solidFill>
                  <a:srgbClr val="1E2949"/>
                </a:solidFill>
                <a:ea typeface="Calibri" panose="020F0502020204030204" pitchFamily="34" charset="0"/>
                <a:cs typeface="Times New Roman" panose="02020603050405020304" pitchFamily="18" charset="0"/>
              </a:rPr>
              <a:t>Within each subject students will receive a grade 9-1</a:t>
            </a:r>
            <a:endParaRPr lang="en-GB" sz="2800" b="1" dirty="0">
              <a:solidFill>
                <a:srgbClr val="1E2949"/>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25214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A978D3-D824-AB9C-668B-52E4870D3D8B}"/>
              </a:ext>
            </a:extLst>
          </p:cNvPr>
          <p:cNvSpPr/>
          <p:nvPr/>
        </p:nvSpPr>
        <p:spPr>
          <a:xfrm>
            <a:off x="758807" y="1775707"/>
            <a:ext cx="5337193" cy="4246932"/>
          </a:xfrm>
          <a:prstGeom prst="rect">
            <a:avLst/>
          </a:prstGeom>
        </p:spPr>
        <p:txBody>
          <a:bodyPr wrap="square">
            <a:spAutoFit/>
          </a:bodyPr>
          <a:lstStyle/>
          <a:p>
            <a:pPr>
              <a:lnSpc>
                <a:spcPct val="107000"/>
              </a:lnSpc>
              <a:spcAft>
                <a:spcPts val="800"/>
              </a:spcAft>
            </a:pPr>
            <a:r>
              <a:rPr lang="en-US" sz="2400" b="1" dirty="0">
                <a:solidFill>
                  <a:srgbClr val="1E2949"/>
                </a:solidFill>
                <a:ea typeface="Calibri" panose="020F0502020204030204" pitchFamily="34" charset="0"/>
                <a:cs typeface="Times New Roman" panose="02020603050405020304" pitchFamily="18" charset="0"/>
              </a:rPr>
              <a:t>Students taking the following qualifications will be graded using a </a:t>
            </a:r>
            <a:r>
              <a:rPr lang="en-US" sz="2400" b="1" u="sng" dirty="0">
                <a:solidFill>
                  <a:srgbClr val="1E2949"/>
                </a:solidFill>
                <a:ea typeface="Calibri" panose="020F0502020204030204" pitchFamily="34" charset="0"/>
                <a:cs typeface="Times New Roman" panose="02020603050405020304" pitchFamily="18" charset="0"/>
              </a:rPr>
              <a:t>Distinction* to Pass system</a:t>
            </a:r>
          </a:p>
          <a:p>
            <a:pPr marL="285750" indent="-285750">
              <a:lnSpc>
                <a:spcPct val="107000"/>
              </a:lnSpc>
              <a:spcAft>
                <a:spcPts val="800"/>
              </a:spcAft>
              <a:buFont typeface="Arial" panose="020B0604020202020204" pitchFamily="34" charset="0"/>
              <a:buChar char="•"/>
            </a:pPr>
            <a:r>
              <a:rPr lang="en-US" sz="2400" b="1" dirty="0">
                <a:solidFill>
                  <a:srgbClr val="1E2949"/>
                </a:solidFill>
                <a:ea typeface="Calibri" panose="020F0502020204030204" pitchFamily="34" charset="0"/>
                <a:cs typeface="Times New Roman" panose="02020603050405020304" pitchFamily="18" charset="0"/>
              </a:rPr>
              <a:t>Enterprise &amp; Marketing</a:t>
            </a:r>
          </a:p>
          <a:p>
            <a:pPr marL="285750" indent="-285750">
              <a:lnSpc>
                <a:spcPct val="107000"/>
              </a:lnSpc>
              <a:spcAft>
                <a:spcPts val="800"/>
              </a:spcAft>
              <a:buFont typeface="Arial" panose="020B0604020202020204" pitchFamily="34" charset="0"/>
              <a:buChar char="•"/>
            </a:pPr>
            <a:r>
              <a:rPr lang="en-US" sz="2400" b="1" dirty="0">
                <a:solidFill>
                  <a:srgbClr val="1E2949"/>
                </a:solidFill>
                <a:ea typeface="Calibri" panose="020F0502020204030204" pitchFamily="34" charset="0"/>
                <a:cs typeface="Times New Roman" panose="02020603050405020304" pitchFamily="18" charset="0"/>
              </a:rPr>
              <a:t>Health &amp; Social Care</a:t>
            </a:r>
          </a:p>
          <a:p>
            <a:pPr marL="285750" indent="-285750">
              <a:lnSpc>
                <a:spcPct val="107000"/>
              </a:lnSpc>
              <a:spcAft>
                <a:spcPts val="800"/>
              </a:spcAft>
              <a:buFont typeface="Arial" panose="020B0604020202020204" pitchFamily="34" charset="0"/>
              <a:buChar char="•"/>
            </a:pPr>
            <a:r>
              <a:rPr lang="en-US" sz="2400" b="1" dirty="0">
                <a:solidFill>
                  <a:srgbClr val="1E2949"/>
                </a:solidFill>
                <a:ea typeface="Calibri" panose="020F0502020204030204" pitchFamily="34" charset="0"/>
                <a:cs typeface="Times New Roman" panose="02020603050405020304" pitchFamily="18" charset="0"/>
              </a:rPr>
              <a:t>Information Technology</a:t>
            </a:r>
          </a:p>
          <a:p>
            <a:pPr marL="285750" indent="-285750">
              <a:lnSpc>
                <a:spcPct val="107000"/>
              </a:lnSpc>
              <a:spcAft>
                <a:spcPts val="800"/>
              </a:spcAft>
              <a:buFont typeface="Arial" panose="020B0604020202020204" pitchFamily="34" charset="0"/>
              <a:buChar char="•"/>
            </a:pPr>
            <a:r>
              <a:rPr lang="en-US" sz="2400" b="1" dirty="0">
                <a:solidFill>
                  <a:srgbClr val="1E2949"/>
                </a:solidFill>
                <a:ea typeface="Calibri" panose="020F0502020204030204" pitchFamily="34" charset="0"/>
                <a:cs typeface="Times New Roman" panose="02020603050405020304" pitchFamily="18" charset="0"/>
              </a:rPr>
              <a:t>Health &amp; Fitness</a:t>
            </a:r>
          </a:p>
          <a:p>
            <a:pPr marL="285750" indent="-285750">
              <a:lnSpc>
                <a:spcPct val="107000"/>
              </a:lnSpc>
              <a:spcAft>
                <a:spcPts val="800"/>
              </a:spcAft>
              <a:buFont typeface="Arial" panose="020B0604020202020204" pitchFamily="34" charset="0"/>
              <a:buChar char="•"/>
            </a:pPr>
            <a:r>
              <a:rPr lang="en-US" sz="2400" b="1" dirty="0">
                <a:solidFill>
                  <a:srgbClr val="1E2949"/>
                </a:solidFill>
                <a:ea typeface="Calibri" panose="020F0502020204030204" pitchFamily="34" charset="0"/>
                <a:cs typeface="Times New Roman" panose="02020603050405020304" pitchFamily="18" charset="0"/>
              </a:rPr>
              <a:t>Child Development </a:t>
            </a:r>
          </a:p>
          <a:p>
            <a:pPr marL="285750" indent="-285750">
              <a:lnSpc>
                <a:spcPct val="107000"/>
              </a:lnSpc>
              <a:spcAft>
                <a:spcPts val="800"/>
              </a:spcAft>
              <a:buFont typeface="Arial" panose="020B0604020202020204" pitchFamily="34" charset="0"/>
              <a:buChar char="•"/>
            </a:pPr>
            <a:endParaRPr lang="en-US" sz="2400" b="1" dirty="0">
              <a:solidFill>
                <a:srgbClr val="1E2949"/>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04E327B9-EA0D-6342-DF59-9B1148672C56}"/>
              </a:ext>
            </a:extLst>
          </p:cNvPr>
          <p:cNvPicPr>
            <a:picLocks noChangeAspect="1"/>
          </p:cNvPicPr>
          <p:nvPr/>
        </p:nvPicPr>
        <p:blipFill>
          <a:blip r:embed="rId2"/>
          <a:stretch>
            <a:fillRect/>
          </a:stretch>
        </p:blipFill>
        <p:spPr>
          <a:xfrm>
            <a:off x="7142263" y="2248269"/>
            <a:ext cx="3976642" cy="2819914"/>
          </a:xfrm>
          <a:prstGeom prst="rect">
            <a:avLst/>
          </a:prstGeom>
        </p:spPr>
      </p:pic>
      <p:sp>
        <p:nvSpPr>
          <p:cNvPr id="4" name="Title 1">
            <a:extLst>
              <a:ext uri="{FF2B5EF4-FFF2-40B4-BE49-F238E27FC236}">
                <a16:creationId xmlns:a16="http://schemas.microsoft.com/office/drawing/2014/main" id="{715E9919-6382-CCE8-0E66-34F061C31F7B}"/>
              </a:ext>
            </a:extLst>
          </p:cNvPr>
          <p:cNvSpPr txBox="1">
            <a:spLocks/>
          </p:cNvSpPr>
          <p:nvPr/>
        </p:nvSpPr>
        <p:spPr>
          <a:xfrm>
            <a:off x="2832668" y="0"/>
            <a:ext cx="9080829" cy="1193132"/>
          </a:xfrm>
          <a:prstGeom prst="rect">
            <a:avLst/>
          </a:prstGeom>
        </p:spPr>
        <p:txBody>
          <a:bodyPr>
            <a:normAutofit fontScale="67500" lnSpcReduction="20000"/>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br>
              <a:rPr lang="en-GB" b="1" dirty="0">
                <a:latin typeface="+mn-lt"/>
              </a:rPr>
            </a:br>
            <a:r>
              <a:rPr lang="en-GB" b="1" dirty="0">
                <a:latin typeface="+mn-lt"/>
              </a:rPr>
              <a:t>Cambridge Nationals</a:t>
            </a:r>
            <a:endParaRPr lang="en-US" b="1" dirty="0">
              <a:latin typeface="+mn-lt"/>
            </a:endParaRPr>
          </a:p>
        </p:txBody>
      </p:sp>
    </p:spTree>
    <p:extLst>
      <p:ext uri="{BB962C8B-B14F-4D97-AF65-F5344CB8AC3E}">
        <p14:creationId xmlns:p14="http://schemas.microsoft.com/office/powerpoint/2010/main" val="48998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23FD9-4985-7DFF-D4C6-6A5CEBFE461B}"/>
              </a:ext>
            </a:extLst>
          </p:cNvPr>
          <p:cNvSpPr>
            <a:spLocks noGrp="1"/>
          </p:cNvSpPr>
          <p:nvPr>
            <p:ph type="title"/>
          </p:nvPr>
        </p:nvSpPr>
        <p:spPr>
          <a:xfrm>
            <a:off x="7465856" y="2695601"/>
            <a:ext cx="2884800" cy="2123657"/>
          </a:xfrm>
        </p:spPr>
        <p:txBody>
          <a:bodyPr/>
          <a:lstStyle/>
          <a:p>
            <a:r>
              <a:rPr lang="en-GB" dirty="0"/>
              <a:t>Curriculum</a:t>
            </a:r>
            <a:br>
              <a:rPr lang="en-GB" dirty="0"/>
            </a:br>
            <a:endParaRPr lang="en-GB" dirty="0"/>
          </a:p>
        </p:txBody>
      </p:sp>
      <p:sp>
        <p:nvSpPr>
          <p:cNvPr id="3" name="Content Placeholder 2">
            <a:extLst>
              <a:ext uri="{FF2B5EF4-FFF2-40B4-BE49-F238E27FC236}">
                <a16:creationId xmlns:a16="http://schemas.microsoft.com/office/drawing/2014/main" id="{1740B3F4-E6BA-6A6A-D4B6-013ECBCF65BC}"/>
              </a:ext>
            </a:extLst>
          </p:cNvPr>
          <p:cNvSpPr>
            <a:spLocks noGrp="1"/>
          </p:cNvSpPr>
          <p:nvPr>
            <p:ph type="body" sz="quarter" idx="10"/>
          </p:nvPr>
        </p:nvSpPr>
        <p:spPr/>
        <p:txBody>
          <a:bodyPr>
            <a:normAutofit fontScale="92500"/>
          </a:bodyPr>
          <a:lstStyle/>
          <a:p>
            <a:pPr marL="0" indent="0">
              <a:buNone/>
            </a:pPr>
            <a:r>
              <a:rPr lang="en-GB" dirty="0">
                <a:solidFill>
                  <a:schemeClr val="tx1"/>
                </a:solidFill>
              </a:rPr>
              <a:t>How to support your children at home</a:t>
            </a:r>
          </a:p>
          <a:p>
            <a:pPr marL="0" indent="0">
              <a:buNone/>
            </a:pPr>
            <a:endParaRPr lang="en-GB" dirty="0">
              <a:solidFill>
                <a:schemeClr val="tx1"/>
              </a:solidFill>
            </a:endParaRPr>
          </a:p>
        </p:txBody>
      </p:sp>
    </p:spTree>
    <p:extLst>
      <p:ext uri="{BB962C8B-B14F-4D97-AF65-F5344CB8AC3E}">
        <p14:creationId xmlns:p14="http://schemas.microsoft.com/office/powerpoint/2010/main" val="3575217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922AE1-6339-5704-7327-26CEFB65A5C6}"/>
              </a:ext>
            </a:extLst>
          </p:cNvPr>
          <p:cNvSpPr txBox="1">
            <a:spLocks/>
          </p:cNvSpPr>
          <p:nvPr/>
        </p:nvSpPr>
        <p:spPr>
          <a:xfrm>
            <a:off x="284480" y="1584960"/>
            <a:ext cx="11582400" cy="4368799"/>
          </a:xfrm>
          <a:prstGeom prst="rect">
            <a:avLst/>
          </a:prstGeom>
          <a:noFill/>
        </p:spPr>
        <p:txBody>
          <a:bodyPr>
            <a:normAutofit lnSpcReduction="10000"/>
          </a:bodyPr>
          <a:lst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2">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GB" dirty="0">
                <a:solidFill>
                  <a:srgbClr val="1E2949"/>
                </a:solidFill>
              </a:rPr>
              <a:t>Students will continue in their Science sets as they were at the end of Year 10.</a:t>
            </a:r>
          </a:p>
          <a:p>
            <a:pPr algn="l"/>
            <a:r>
              <a:rPr lang="en-GB" dirty="0">
                <a:solidFill>
                  <a:srgbClr val="1E2949"/>
                </a:solidFill>
              </a:rPr>
              <a:t>In English and Maths they remain in their two bands (C&amp;D) and will remain in their sets 1 through to 5 on each side in most cases retaining their Year 10 teacher. </a:t>
            </a:r>
          </a:p>
          <a:p>
            <a:pPr algn="l"/>
            <a:endParaRPr lang="en-GB" dirty="0">
              <a:solidFill>
                <a:srgbClr val="1E2949"/>
              </a:solidFill>
            </a:endParaRPr>
          </a:p>
          <a:p>
            <a:pPr algn="l"/>
            <a:r>
              <a:rPr lang="en-GB" dirty="0">
                <a:solidFill>
                  <a:srgbClr val="1E2949"/>
                </a:solidFill>
              </a:rPr>
              <a:t>Consistent approach for all and a best fit approach is taken</a:t>
            </a:r>
          </a:p>
          <a:p>
            <a:pPr algn="l"/>
            <a:r>
              <a:rPr lang="en-GB" dirty="0">
                <a:solidFill>
                  <a:srgbClr val="1E2949"/>
                </a:solidFill>
              </a:rPr>
              <a:t>Sets will continue to be reviewed periodically across the year</a:t>
            </a:r>
          </a:p>
          <a:p>
            <a:pPr algn="l"/>
            <a:r>
              <a:rPr lang="en-GB" dirty="0">
                <a:solidFill>
                  <a:srgbClr val="1E2949"/>
                </a:solidFill>
              </a:rPr>
              <a:t>Final decisions on tiering to be made after PPEs in Year 11</a:t>
            </a:r>
          </a:p>
          <a:p>
            <a:pPr algn="l"/>
            <a:r>
              <a:rPr lang="en-GB" dirty="0">
                <a:solidFill>
                  <a:srgbClr val="1E2949"/>
                </a:solidFill>
              </a:rPr>
              <a:t>No tiering in English – all can achieve a Grade 9</a:t>
            </a:r>
          </a:p>
          <a:p>
            <a:pPr algn="l"/>
            <a:endParaRPr lang="en-GB" dirty="0">
              <a:solidFill>
                <a:srgbClr val="1E2949"/>
              </a:solidFill>
            </a:endParaRPr>
          </a:p>
        </p:txBody>
      </p:sp>
      <p:sp>
        <p:nvSpPr>
          <p:cNvPr id="2" name="TextBox 1">
            <a:extLst>
              <a:ext uri="{FF2B5EF4-FFF2-40B4-BE49-F238E27FC236}">
                <a16:creationId xmlns:a16="http://schemas.microsoft.com/office/drawing/2014/main" id="{7A196E08-DFDC-D132-EE9C-4AC7CF36DB6B}"/>
              </a:ext>
            </a:extLst>
          </p:cNvPr>
          <p:cNvSpPr txBox="1"/>
          <p:nvPr/>
        </p:nvSpPr>
        <p:spPr>
          <a:xfrm>
            <a:off x="2810577" y="264160"/>
            <a:ext cx="9314046" cy="769441"/>
          </a:xfrm>
          <a:prstGeom prst="rect">
            <a:avLst/>
          </a:prstGeom>
          <a:noFill/>
        </p:spPr>
        <p:txBody>
          <a:bodyPr wrap="square" rtlCol="0">
            <a:spAutoFit/>
          </a:bodyPr>
          <a:lstStyle/>
          <a:p>
            <a:r>
              <a:rPr lang="en-GB" sz="4400" b="1" dirty="0"/>
              <a:t>English, Maths and Science Setting</a:t>
            </a:r>
          </a:p>
        </p:txBody>
      </p:sp>
    </p:spTree>
    <p:extLst>
      <p:ext uri="{BB962C8B-B14F-4D97-AF65-F5344CB8AC3E}">
        <p14:creationId xmlns:p14="http://schemas.microsoft.com/office/powerpoint/2010/main" val="2764133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339AE4B-76DC-69B3-3FE5-31B077D717A7}"/>
              </a:ext>
            </a:extLst>
          </p:cNvPr>
          <p:cNvPicPr>
            <a:picLocks noChangeAspect="1"/>
          </p:cNvPicPr>
          <p:nvPr/>
        </p:nvPicPr>
        <p:blipFill>
          <a:blip r:embed="rId2"/>
          <a:stretch>
            <a:fillRect/>
          </a:stretch>
        </p:blipFill>
        <p:spPr>
          <a:xfrm>
            <a:off x="1430875" y="1491541"/>
            <a:ext cx="8991081" cy="4586103"/>
          </a:xfrm>
          <a:prstGeom prst="rect">
            <a:avLst/>
          </a:prstGeom>
        </p:spPr>
      </p:pic>
      <p:sp>
        <p:nvSpPr>
          <p:cNvPr id="3" name="Content Placeholder 2">
            <a:extLst>
              <a:ext uri="{FF2B5EF4-FFF2-40B4-BE49-F238E27FC236}">
                <a16:creationId xmlns:a16="http://schemas.microsoft.com/office/drawing/2014/main" id="{A142BADA-14E4-1FDC-E1C3-F4F42ED0E7CA}"/>
              </a:ext>
            </a:extLst>
          </p:cNvPr>
          <p:cNvSpPr txBox="1">
            <a:spLocks/>
          </p:cNvSpPr>
          <p:nvPr/>
        </p:nvSpPr>
        <p:spPr>
          <a:xfrm>
            <a:off x="949611" y="197997"/>
            <a:ext cx="11115964" cy="1164717"/>
          </a:xfrm>
          <a:prstGeom prst="rect">
            <a:avLst/>
          </a:prstGeom>
        </p:spPr>
        <p:txBody>
          <a:bodyPr>
            <a:normAutofit/>
          </a:bodyPr>
          <a:lst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2">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200" b="1" dirty="0">
                <a:solidFill>
                  <a:srgbClr val="1E2949"/>
                </a:solidFill>
              </a:rPr>
              <a:t>Schemes of Learning can be found on our website under Education-Faculties </a:t>
            </a:r>
          </a:p>
          <a:p>
            <a:pPr algn="l"/>
            <a:endParaRPr lang="en-GB" sz="3200" dirty="0">
              <a:solidFill>
                <a:srgbClr val="1E2949"/>
              </a:solidFill>
            </a:endParaRPr>
          </a:p>
        </p:txBody>
      </p:sp>
    </p:spTree>
    <p:extLst>
      <p:ext uri="{BB962C8B-B14F-4D97-AF65-F5344CB8AC3E}">
        <p14:creationId xmlns:p14="http://schemas.microsoft.com/office/powerpoint/2010/main" val="4118489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96684C6-0908-6CFB-2F96-E58970556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359" y="1382161"/>
            <a:ext cx="7051041" cy="4716575"/>
          </a:xfrm>
          <a:prstGeom prst="rect">
            <a:avLst/>
          </a:prstGeom>
        </p:spPr>
      </p:pic>
      <p:sp>
        <p:nvSpPr>
          <p:cNvPr id="4" name="TextBox 3">
            <a:extLst>
              <a:ext uri="{FF2B5EF4-FFF2-40B4-BE49-F238E27FC236}">
                <a16:creationId xmlns:a16="http://schemas.microsoft.com/office/drawing/2014/main" id="{25AB9389-B125-1079-2E77-14AEF435ECAE}"/>
              </a:ext>
            </a:extLst>
          </p:cNvPr>
          <p:cNvSpPr txBox="1"/>
          <p:nvPr/>
        </p:nvSpPr>
        <p:spPr>
          <a:xfrm>
            <a:off x="3139440" y="274319"/>
            <a:ext cx="8879840" cy="769441"/>
          </a:xfrm>
          <a:prstGeom prst="rect">
            <a:avLst/>
          </a:prstGeom>
          <a:noFill/>
        </p:spPr>
        <p:txBody>
          <a:bodyPr wrap="square" rtlCol="0">
            <a:spAutoFit/>
          </a:bodyPr>
          <a:lstStyle/>
          <a:p>
            <a:pPr algn="r"/>
            <a:r>
              <a:rPr lang="en-GB" sz="4400" b="1" dirty="0"/>
              <a:t>Scheme of Learning – Year 11</a:t>
            </a:r>
          </a:p>
        </p:txBody>
      </p:sp>
    </p:spTree>
    <p:extLst>
      <p:ext uri="{BB962C8B-B14F-4D97-AF65-F5344CB8AC3E}">
        <p14:creationId xmlns:p14="http://schemas.microsoft.com/office/powerpoint/2010/main" val="727628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FE55B-AF9E-76F8-6B0D-8ECB860497C4}"/>
              </a:ext>
            </a:extLst>
          </p:cNvPr>
          <p:cNvSpPr>
            <a:spLocks noGrp="1"/>
          </p:cNvSpPr>
          <p:nvPr>
            <p:ph type="title"/>
          </p:nvPr>
        </p:nvSpPr>
        <p:spPr>
          <a:xfrm>
            <a:off x="7011675" y="2534322"/>
            <a:ext cx="3751575" cy="1245510"/>
          </a:xfrm>
        </p:spPr>
        <p:txBody>
          <a:bodyPr anchor="ctr">
            <a:normAutofit/>
          </a:bodyPr>
          <a:lstStyle/>
          <a:p>
            <a:r>
              <a:rPr lang="en-GB" dirty="0"/>
              <a:t>Coursework</a:t>
            </a:r>
          </a:p>
        </p:txBody>
      </p:sp>
      <p:sp>
        <p:nvSpPr>
          <p:cNvPr id="3" name="Content Placeholder 2">
            <a:extLst>
              <a:ext uri="{FF2B5EF4-FFF2-40B4-BE49-F238E27FC236}">
                <a16:creationId xmlns:a16="http://schemas.microsoft.com/office/drawing/2014/main" id="{95E7647A-8AC7-14A4-5FBD-E363ACC47100}"/>
              </a:ext>
            </a:extLst>
          </p:cNvPr>
          <p:cNvSpPr>
            <a:spLocks noGrp="1"/>
          </p:cNvSpPr>
          <p:nvPr>
            <p:ph type="body" sz="quarter" idx="10"/>
          </p:nvPr>
        </p:nvSpPr>
        <p:spPr>
          <a:xfrm>
            <a:off x="6096000" y="3940699"/>
            <a:ext cx="5624513" cy="527050"/>
          </a:xfrm>
        </p:spPr>
        <p:txBody>
          <a:bodyPr>
            <a:normAutofit/>
          </a:bodyPr>
          <a:lstStyle/>
          <a:p>
            <a:pPr marL="0" indent="0">
              <a:buNone/>
            </a:pPr>
            <a:r>
              <a:rPr lang="en-GB" dirty="0"/>
              <a:t>Managing deadlines</a:t>
            </a:r>
          </a:p>
        </p:txBody>
      </p:sp>
    </p:spTree>
    <p:extLst>
      <p:ext uri="{BB962C8B-B14F-4D97-AF65-F5344CB8AC3E}">
        <p14:creationId xmlns:p14="http://schemas.microsoft.com/office/powerpoint/2010/main" val="3769375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471F48-D78C-42A8-C7E4-F93D7C9E128F}"/>
              </a:ext>
            </a:extLst>
          </p:cNvPr>
          <p:cNvSpPr txBox="1">
            <a:spLocks/>
          </p:cNvSpPr>
          <p:nvPr/>
        </p:nvSpPr>
        <p:spPr>
          <a:xfrm>
            <a:off x="335731" y="1543729"/>
            <a:ext cx="11325226" cy="4351338"/>
          </a:xfrm>
          <a:prstGeom prst="rect">
            <a:avLst/>
          </a:prstGeom>
          <a:noFill/>
        </p:spPr>
        <p:txBody>
          <a:bodyPr>
            <a:normAutofit/>
          </a:bodyPr>
          <a:lst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2">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GB" dirty="0">
                <a:solidFill>
                  <a:srgbClr val="1E2949"/>
                </a:solidFill>
              </a:rPr>
              <a:t>GCSEs are typically assessed with a final exam, but our Cambridge courses are up to 60% coursework.</a:t>
            </a:r>
          </a:p>
          <a:p>
            <a:pPr algn="l"/>
            <a:endParaRPr lang="en-GB" dirty="0">
              <a:solidFill>
                <a:srgbClr val="1E2949"/>
              </a:solidFill>
            </a:endParaRPr>
          </a:p>
          <a:p>
            <a:pPr algn="l"/>
            <a:r>
              <a:rPr lang="en-GB" dirty="0">
                <a:solidFill>
                  <a:srgbClr val="1E2949"/>
                </a:solidFill>
              </a:rPr>
              <a:t>Keeping on top of coursework deadlines is absolutely essential and your support with this will be crucial.</a:t>
            </a:r>
          </a:p>
          <a:p>
            <a:pPr algn="l"/>
            <a:endParaRPr lang="en-GB" dirty="0">
              <a:solidFill>
                <a:srgbClr val="1E2949"/>
              </a:solidFill>
            </a:endParaRPr>
          </a:p>
          <a:p>
            <a:pPr algn="l"/>
            <a:r>
              <a:rPr lang="en-GB" dirty="0">
                <a:solidFill>
                  <a:srgbClr val="1E2949"/>
                </a:solidFill>
              </a:rPr>
              <a:t>The whole school NEA deadline is March 25</a:t>
            </a:r>
            <a:r>
              <a:rPr lang="en-GB" baseline="30000" dirty="0">
                <a:solidFill>
                  <a:srgbClr val="1E2949"/>
                </a:solidFill>
              </a:rPr>
              <a:t>th</a:t>
            </a:r>
            <a:r>
              <a:rPr lang="en-GB" dirty="0">
                <a:solidFill>
                  <a:srgbClr val="1E2949"/>
                </a:solidFill>
              </a:rPr>
              <a:t>, however individual subjects may have earlier deadlines. Faculty leaders will communicate these through the year.</a:t>
            </a:r>
          </a:p>
        </p:txBody>
      </p:sp>
      <p:sp>
        <p:nvSpPr>
          <p:cNvPr id="2" name="TextBox 1">
            <a:extLst>
              <a:ext uri="{FF2B5EF4-FFF2-40B4-BE49-F238E27FC236}">
                <a16:creationId xmlns:a16="http://schemas.microsoft.com/office/drawing/2014/main" id="{11732143-110E-24FA-E032-DFB5F1404A83}"/>
              </a:ext>
            </a:extLst>
          </p:cNvPr>
          <p:cNvSpPr txBox="1"/>
          <p:nvPr/>
        </p:nvSpPr>
        <p:spPr>
          <a:xfrm>
            <a:off x="3846137" y="193492"/>
            <a:ext cx="8088198" cy="769441"/>
          </a:xfrm>
          <a:prstGeom prst="rect">
            <a:avLst/>
          </a:prstGeom>
          <a:noFill/>
        </p:spPr>
        <p:txBody>
          <a:bodyPr wrap="square" rtlCol="0">
            <a:spAutoFit/>
          </a:bodyPr>
          <a:lstStyle/>
          <a:p>
            <a:pPr algn="r"/>
            <a:r>
              <a:rPr lang="en-GB" sz="4400" b="1" dirty="0"/>
              <a:t>Coursework Deadlines</a:t>
            </a:r>
          </a:p>
        </p:txBody>
      </p:sp>
      <p:sp>
        <p:nvSpPr>
          <p:cNvPr id="4" name="TextBox 3">
            <a:extLst>
              <a:ext uri="{FF2B5EF4-FFF2-40B4-BE49-F238E27FC236}">
                <a16:creationId xmlns:a16="http://schemas.microsoft.com/office/drawing/2014/main" id="{1544E4D6-4A1D-0AA7-73DF-7CA5571373A0}"/>
              </a:ext>
            </a:extLst>
          </p:cNvPr>
          <p:cNvSpPr txBox="1"/>
          <p:nvPr/>
        </p:nvSpPr>
        <p:spPr>
          <a:xfrm>
            <a:off x="188536" y="6306532"/>
            <a:ext cx="4326903" cy="369332"/>
          </a:xfrm>
          <a:prstGeom prst="rect">
            <a:avLst/>
          </a:prstGeom>
          <a:noFill/>
        </p:spPr>
        <p:txBody>
          <a:bodyPr wrap="square" rtlCol="0">
            <a:spAutoFit/>
          </a:bodyPr>
          <a:lstStyle/>
          <a:p>
            <a:r>
              <a:rPr lang="en-GB" dirty="0">
                <a:solidFill>
                  <a:schemeClr val="bg1"/>
                </a:solidFill>
              </a:rPr>
              <a:t>Deadlines</a:t>
            </a:r>
          </a:p>
        </p:txBody>
      </p:sp>
    </p:spTree>
    <p:extLst>
      <p:ext uri="{BB962C8B-B14F-4D97-AF65-F5344CB8AC3E}">
        <p14:creationId xmlns:p14="http://schemas.microsoft.com/office/powerpoint/2010/main" val="1628953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02F63-8726-9804-DA00-9349509229E6}"/>
              </a:ext>
            </a:extLst>
          </p:cNvPr>
          <p:cNvSpPr>
            <a:spLocks noGrp="1"/>
          </p:cNvSpPr>
          <p:nvPr>
            <p:ph type="title"/>
          </p:nvPr>
        </p:nvSpPr>
        <p:spPr>
          <a:xfrm>
            <a:off x="6015603" y="2623087"/>
            <a:ext cx="6348170" cy="1245510"/>
          </a:xfrm>
        </p:spPr>
        <p:txBody>
          <a:bodyPr anchor="ctr">
            <a:normAutofit/>
          </a:bodyPr>
          <a:lstStyle/>
          <a:p>
            <a:r>
              <a:rPr lang="en-GB" dirty="0"/>
              <a:t>Revision</a:t>
            </a:r>
          </a:p>
        </p:txBody>
      </p:sp>
      <p:sp>
        <p:nvSpPr>
          <p:cNvPr id="3" name="Content Placeholder 2">
            <a:extLst>
              <a:ext uri="{FF2B5EF4-FFF2-40B4-BE49-F238E27FC236}">
                <a16:creationId xmlns:a16="http://schemas.microsoft.com/office/drawing/2014/main" id="{C2F4ED9C-D0B4-B9BE-7925-2FCE6ADFC9AC}"/>
              </a:ext>
            </a:extLst>
          </p:cNvPr>
          <p:cNvSpPr>
            <a:spLocks noGrp="1"/>
          </p:cNvSpPr>
          <p:nvPr>
            <p:ph type="body" sz="quarter" idx="10"/>
          </p:nvPr>
        </p:nvSpPr>
        <p:spPr>
          <a:xfrm>
            <a:off x="6096000" y="3940699"/>
            <a:ext cx="5624513" cy="527050"/>
          </a:xfrm>
        </p:spPr>
        <p:txBody>
          <a:bodyPr>
            <a:normAutofit/>
          </a:bodyPr>
          <a:lstStyle/>
          <a:p>
            <a:pPr marL="0" indent="0">
              <a:buNone/>
            </a:pPr>
            <a:r>
              <a:rPr lang="en-GB" dirty="0"/>
              <a:t>Getting into good habits</a:t>
            </a:r>
          </a:p>
        </p:txBody>
      </p:sp>
    </p:spTree>
    <p:extLst>
      <p:ext uri="{BB962C8B-B14F-4D97-AF65-F5344CB8AC3E}">
        <p14:creationId xmlns:p14="http://schemas.microsoft.com/office/powerpoint/2010/main" val="736409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C19760-195B-6B04-182A-CCEA820D2C3C}"/>
              </a:ext>
            </a:extLst>
          </p:cNvPr>
          <p:cNvSpPr txBox="1"/>
          <p:nvPr/>
        </p:nvSpPr>
        <p:spPr>
          <a:xfrm>
            <a:off x="115747" y="1307940"/>
            <a:ext cx="12199716" cy="4832092"/>
          </a:xfrm>
          <a:prstGeom prst="rect">
            <a:avLst/>
          </a:prstGeom>
          <a:noFill/>
        </p:spPr>
        <p:txBody>
          <a:bodyPr wrap="square" rtlCol="0">
            <a:spAutoFit/>
          </a:bodyPr>
          <a:lstStyle/>
          <a:p>
            <a:r>
              <a:rPr lang="en-GB" sz="2800" dirty="0"/>
              <a:t>Revision sessions</a:t>
            </a:r>
          </a:p>
          <a:p>
            <a:endParaRPr lang="en-GB" sz="2800" dirty="0"/>
          </a:p>
          <a:p>
            <a:r>
              <a:rPr lang="en-GB" sz="2800" dirty="0"/>
              <a:t>Speak to subject teacher in first instance</a:t>
            </a:r>
          </a:p>
          <a:p>
            <a:endParaRPr lang="en-GB" sz="2800" dirty="0"/>
          </a:p>
          <a:p>
            <a:r>
              <a:rPr lang="en-GB" sz="2800" dirty="0"/>
              <a:t>Parents to support with ensuring child attends</a:t>
            </a:r>
          </a:p>
          <a:p>
            <a:endParaRPr lang="en-GB" sz="2800" dirty="0"/>
          </a:p>
          <a:p>
            <a:r>
              <a:rPr lang="en-GB" sz="2800" dirty="0"/>
              <a:t>Some compulsory targeted sessions</a:t>
            </a:r>
          </a:p>
          <a:p>
            <a:endParaRPr lang="en-GB" sz="2800" dirty="0"/>
          </a:p>
          <a:p>
            <a:r>
              <a:rPr lang="en-GB" sz="2800" dirty="0"/>
              <a:t>Some are voluntary </a:t>
            </a:r>
          </a:p>
          <a:p>
            <a:endParaRPr lang="en-GB" sz="2800" dirty="0"/>
          </a:p>
          <a:p>
            <a:r>
              <a:rPr lang="en-GB" sz="2800" dirty="0"/>
              <a:t>Comms will come via faculty leaders via parentmail</a:t>
            </a:r>
          </a:p>
        </p:txBody>
      </p:sp>
      <p:sp>
        <p:nvSpPr>
          <p:cNvPr id="3" name="TextBox 2">
            <a:extLst>
              <a:ext uri="{FF2B5EF4-FFF2-40B4-BE49-F238E27FC236}">
                <a16:creationId xmlns:a16="http://schemas.microsoft.com/office/drawing/2014/main" id="{8F92C493-E520-D442-66C3-E1072AD78695}"/>
              </a:ext>
            </a:extLst>
          </p:cNvPr>
          <p:cNvSpPr txBox="1"/>
          <p:nvPr/>
        </p:nvSpPr>
        <p:spPr>
          <a:xfrm>
            <a:off x="2340257" y="178644"/>
            <a:ext cx="9456516" cy="830997"/>
          </a:xfrm>
          <a:prstGeom prst="rect">
            <a:avLst/>
          </a:prstGeom>
          <a:noFill/>
        </p:spPr>
        <p:txBody>
          <a:bodyPr wrap="square" rtlCol="0">
            <a:spAutoFit/>
          </a:bodyPr>
          <a:lstStyle/>
          <a:p>
            <a:pPr algn="r"/>
            <a:r>
              <a:rPr lang="en-GB" sz="4800" dirty="0"/>
              <a:t>In-school Revision Sessions</a:t>
            </a:r>
          </a:p>
        </p:txBody>
      </p:sp>
    </p:spTree>
    <p:extLst>
      <p:ext uri="{BB962C8B-B14F-4D97-AF65-F5344CB8AC3E}">
        <p14:creationId xmlns:p14="http://schemas.microsoft.com/office/powerpoint/2010/main" val="4089288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5">
            <a:extLst>
              <a:ext uri="{FF2B5EF4-FFF2-40B4-BE49-F238E27FC236}">
                <a16:creationId xmlns:a16="http://schemas.microsoft.com/office/drawing/2014/main" id="{B21001F7-FD8A-8B33-0B07-E85489BAC8F3}"/>
              </a:ext>
            </a:extLst>
          </p:cNvPr>
          <p:cNvGraphicFramePr>
            <a:graphicFrameLocks noGrp="1"/>
          </p:cNvGraphicFramePr>
          <p:nvPr/>
        </p:nvGraphicFramePr>
        <p:xfrm>
          <a:off x="1037408" y="1483125"/>
          <a:ext cx="10117184" cy="4538344"/>
        </p:xfrm>
        <a:graphic>
          <a:graphicData uri="http://schemas.openxmlformats.org/drawingml/2006/table">
            <a:tbl>
              <a:tblPr firstRow="1" bandRow="1">
                <a:tableStyleId>{BC89EF96-8CEA-46FF-86C4-4CE0E7609802}</a:tableStyleId>
              </a:tblPr>
              <a:tblGrid>
                <a:gridCol w="5058592">
                  <a:extLst>
                    <a:ext uri="{9D8B030D-6E8A-4147-A177-3AD203B41FA5}">
                      <a16:colId xmlns:a16="http://schemas.microsoft.com/office/drawing/2014/main" val="1467192049"/>
                    </a:ext>
                  </a:extLst>
                </a:gridCol>
                <a:gridCol w="5058592">
                  <a:extLst>
                    <a:ext uri="{9D8B030D-6E8A-4147-A177-3AD203B41FA5}">
                      <a16:colId xmlns:a16="http://schemas.microsoft.com/office/drawing/2014/main" val="2045534284"/>
                    </a:ext>
                  </a:extLst>
                </a:gridCol>
              </a:tblGrid>
              <a:tr h="411584">
                <a:tc>
                  <a:txBody>
                    <a:bodyPr/>
                    <a:lstStyle/>
                    <a:p>
                      <a:r>
                        <a:rPr lang="en-GB" sz="2400" dirty="0">
                          <a:solidFill>
                            <a:schemeClr val="tx1"/>
                          </a:solidFill>
                        </a:rPr>
                        <a:t>What?</a:t>
                      </a:r>
                    </a:p>
                  </a:txBody>
                  <a:tcPr/>
                </a:tc>
                <a:tc>
                  <a:txBody>
                    <a:bodyPr/>
                    <a:lstStyle/>
                    <a:p>
                      <a:r>
                        <a:rPr lang="en-GB" sz="2400" dirty="0">
                          <a:solidFill>
                            <a:schemeClr val="tx1"/>
                          </a:solidFill>
                        </a:rPr>
                        <a:t>Why?</a:t>
                      </a:r>
                    </a:p>
                  </a:txBody>
                  <a:tcPr/>
                </a:tc>
                <a:extLst>
                  <a:ext uri="{0D108BD9-81ED-4DB2-BD59-A6C34878D82A}">
                    <a16:rowId xmlns:a16="http://schemas.microsoft.com/office/drawing/2014/main" val="827888688"/>
                  </a:ext>
                </a:extLst>
              </a:tr>
              <a:tr h="1399386">
                <a:tc>
                  <a:txBody>
                    <a:bodyPr/>
                    <a:lstStyle/>
                    <a:p>
                      <a:r>
                        <a:rPr lang="en-GB" sz="2400" dirty="0">
                          <a:solidFill>
                            <a:schemeClr val="tx1"/>
                          </a:solidFill>
                        </a:rPr>
                        <a:t>Deciding what you need to know</a:t>
                      </a:r>
                    </a:p>
                  </a:txBody>
                  <a:tcPr/>
                </a:tc>
                <a:tc>
                  <a:txBody>
                    <a:bodyPr/>
                    <a:lstStyle/>
                    <a:p>
                      <a:r>
                        <a:rPr lang="en-GB" sz="2400" dirty="0">
                          <a:solidFill>
                            <a:schemeClr val="tx1"/>
                          </a:solidFill>
                        </a:rPr>
                        <a:t>Identifying the knowledge you need to memorise</a:t>
                      </a:r>
                    </a:p>
                    <a:p>
                      <a:endParaRPr lang="en-GB" sz="2400" dirty="0">
                        <a:solidFill>
                          <a:schemeClr val="tx1"/>
                        </a:solidFill>
                      </a:endParaRPr>
                    </a:p>
                    <a:p>
                      <a:endParaRPr lang="en-GB" sz="2400" dirty="0">
                        <a:solidFill>
                          <a:schemeClr val="tx1"/>
                        </a:solidFill>
                      </a:endParaRPr>
                    </a:p>
                  </a:txBody>
                  <a:tcPr/>
                </a:tc>
                <a:extLst>
                  <a:ext uri="{0D108BD9-81ED-4DB2-BD59-A6C34878D82A}">
                    <a16:rowId xmlns:a16="http://schemas.microsoft.com/office/drawing/2014/main" val="3074343753"/>
                  </a:ext>
                </a:extLst>
              </a:tr>
              <a:tr h="1070119">
                <a:tc>
                  <a:txBody>
                    <a:bodyPr/>
                    <a:lstStyle/>
                    <a:p>
                      <a:r>
                        <a:rPr lang="en-GB" sz="2400" dirty="0">
                          <a:solidFill>
                            <a:schemeClr val="tx1"/>
                          </a:solidFill>
                        </a:rPr>
                        <a:t>Memorising</a:t>
                      </a:r>
                    </a:p>
                    <a:p>
                      <a:endParaRPr lang="en-GB" sz="240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schemeClr val="tx1"/>
                          </a:solidFill>
                        </a:rPr>
                        <a:t>Storing the knowledge in your long term memory</a:t>
                      </a:r>
                    </a:p>
                    <a:p>
                      <a:endParaRPr lang="en-GB" sz="2400" dirty="0">
                        <a:solidFill>
                          <a:schemeClr val="tx1"/>
                        </a:solidFill>
                      </a:endParaRPr>
                    </a:p>
                  </a:txBody>
                  <a:tcPr/>
                </a:tc>
                <a:extLst>
                  <a:ext uri="{0D108BD9-81ED-4DB2-BD59-A6C34878D82A}">
                    <a16:rowId xmlns:a16="http://schemas.microsoft.com/office/drawing/2014/main" val="2049326054"/>
                  </a:ext>
                </a:extLst>
              </a:tr>
              <a:tr h="13379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schemeClr val="tx1"/>
                          </a:solidFill>
                        </a:rPr>
                        <a:t>Practising/ Testing</a:t>
                      </a:r>
                    </a:p>
                    <a:p>
                      <a:endParaRPr lang="en-GB" sz="240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schemeClr val="tx1"/>
                          </a:solidFill>
                        </a:rPr>
                        <a:t>Retrieving the knowledge from your long term memory so you remember more</a:t>
                      </a:r>
                    </a:p>
                  </a:txBody>
                  <a:tcPr/>
                </a:tc>
                <a:extLst>
                  <a:ext uri="{0D108BD9-81ED-4DB2-BD59-A6C34878D82A}">
                    <a16:rowId xmlns:a16="http://schemas.microsoft.com/office/drawing/2014/main" val="3055039458"/>
                  </a:ext>
                </a:extLst>
              </a:tr>
            </a:tbl>
          </a:graphicData>
        </a:graphic>
      </p:graphicFrame>
      <p:sp>
        <p:nvSpPr>
          <p:cNvPr id="3" name="Title 1">
            <a:extLst>
              <a:ext uri="{FF2B5EF4-FFF2-40B4-BE49-F238E27FC236}">
                <a16:creationId xmlns:a16="http://schemas.microsoft.com/office/drawing/2014/main" id="{BE804BD8-D2E5-330A-C05B-EBE075FC4423}"/>
              </a:ext>
            </a:extLst>
          </p:cNvPr>
          <p:cNvSpPr txBox="1">
            <a:spLocks/>
          </p:cNvSpPr>
          <p:nvPr/>
        </p:nvSpPr>
        <p:spPr>
          <a:xfrm>
            <a:off x="4827091" y="76282"/>
            <a:ext cx="7060421" cy="1325563"/>
          </a:xfrm>
          <a:prstGeom prst="rect">
            <a:avLst/>
          </a:prstGeom>
        </p:spPr>
        <p:txBody>
          <a:bodyPr>
            <a:normAutofit/>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r>
              <a:rPr lang="en-GB" b="1" dirty="0">
                <a:latin typeface="+mn-lt"/>
              </a:rPr>
              <a:t>Revision</a:t>
            </a:r>
            <a:endParaRPr lang="en-GB" dirty="0">
              <a:latin typeface="+mn-lt"/>
            </a:endParaRPr>
          </a:p>
        </p:txBody>
      </p:sp>
    </p:spTree>
    <p:extLst>
      <p:ext uri="{BB962C8B-B14F-4D97-AF65-F5344CB8AC3E}">
        <p14:creationId xmlns:p14="http://schemas.microsoft.com/office/powerpoint/2010/main" val="1645913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8A6603D-FD05-2C43-106B-9FF6B49CA217}"/>
              </a:ext>
            </a:extLst>
          </p:cNvPr>
          <p:cNvSpPr txBox="1">
            <a:spLocks/>
          </p:cNvSpPr>
          <p:nvPr/>
        </p:nvSpPr>
        <p:spPr>
          <a:xfrm>
            <a:off x="2548838" y="124099"/>
            <a:ext cx="9438871" cy="749662"/>
          </a:xfrm>
          <a:prstGeom prst="rect">
            <a:avLst/>
          </a:prstGeom>
        </p:spPr>
        <p:txBody>
          <a:bodyPr>
            <a:normAutofit lnSpcReduction="10000"/>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r>
              <a:rPr lang="en-GB" sz="4800" b="1" dirty="0">
                <a:latin typeface="+mn-lt"/>
              </a:rPr>
              <a:t>Active vs. Passive Revision</a:t>
            </a:r>
            <a:endParaRPr lang="en-GB" sz="4800" dirty="0">
              <a:latin typeface="+mn-lt"/>
            </a:endParaRPr>
          </a:p>
        </p:txBody>
      </p:sp>
      <p:pic>
        <p:nvPicPr>
          <p:cNvPr id="5" name="Picture 4">
            <a:extLst>
              <a:ext uri="{FF2B5EF4-FFF2-40B4-BE49-F238E27FC236}">
                <a16:creationId xmlns:a16="http://schemas.microsoft.com/office/drawing/2014/main" id="{EECBC07B-CCAF-629F-8A59-B9396CBB4E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023" y="1771739"/>
            <a:ext cx="5487678" cy="3552102"/>
          </a:xfrm>
          <a:prstGeom prst="rect">
            <a:avLst/>
          </a:prstGeom>
        </p:spPr>
      </p:pic>
      <p:sp>
        <p:nvSpPr>
          <p:cNvPr id="7" name="TextBox 6">
            <a:extLst>
              <a:ext uri="{FF2B5EF4-FFF2-40B4-BE49-F238E27FC236}">
                <a16:creationId xmlns:a16="http://schemas.microsoft.com/office/drawing/2014/main" id="{3326CF3E-3962-40E5-F592-1AF63D66B53C}"/>
              </a:ext>
            </a:extLst>
          </p:cNvPr>
          <p:cNvSpPr txBox="1"/>
          <p:nvPr/>
        </p:nvSpPr>
        <p:spPr>
          <a:xfrm>
            <a:off x="5963920" y="1148080"/>
            <a:ext cx="6105069" cy="4809009"/>
          </a:xfrm>
          <a:prstGeom prst="rect">
            <a:avLst/>
          </a:prstGeom>
          <a:noFill/>
        </p:spPr>
        <p:txBody>
          <a:bodyPr wrap="square">
            <a:spAutoFit/>
          </a:bodyPr>
          <a:lstStyle/>
          <a:p>
            <a:pPr marL="0" marR="0" indent="0" algn="l">
              <a:spcAft>
                <a:spcPts val="1500"/>
              </a:spcAft>
              <a:buNone/>
            </a:pPr>
            <a:r>
              <a:rPr lang="en-GB" sz="1400" dirty="0">
                <a:solidFill>
                  <a:srgbClr val="202020"/>
                </a:solidFill>
                <a:latin typeface="GT-Pressura"/>
              </a:rPr>
              <a:t>Actively revising helps us retain what we have learned.</a:t>
            </a:r>
            <a:endParaRPr lang="en-GB" sz="1400" b="0" i="0" dirty="0">
              <a:solidFill>
                <a:srgbClr val="202020"/>
              </a:solidFill>
              <a:effectLst/>
              <a:latin typeface="GT-Pressura"/>
            </a:endParaRPr>
          </a:p>
          <a:p>
            <a:pPr marL="0" marR="0" indent="0" algn="l">
              <a:spcAft>
                <a:spcPts val="1500"/>
              </a:spcAft>
              <a:buNone/>
            </a:pPr>
            <a:r>
              <a:rPr lang="en-GB" sz="1400" dirty="0">
                <a:solidFill>
                  <a:srgbClr val="202020"/>
                </a:solidFill>
                <a:latin typeface="GT-Pressura"/>
              </a:rPr>
              <a:t>Re-</a:t>
            </a:r>
            <a:r>
              <a:rPr lang="en-GB" sz="1400" b="0" i="0" dirty="0">
                <a:solidFill>
                  <a:srgbClr val="202020"/>
                </a:solidFill>
                <a:effectLst/>
                <a:latin typeface="GT-Pressura"/>
              </a:rPr>
              <a:t>reading notes, highlighting or copying chunks of text</a:t>
            </a:r>
            <a:r>
              <a:rPr lang="en-GB" sz="1400" dirty="0">
                <a:solidFill>
                  <a:srgbClr val="202020"/>
                </a:solidFill>
                <a:latin typeface="GT-Pressura"/>
              </a:rPr>
              <a:t> is not as effective as you might think – this is passive revision.</a:t>
            </a:r>
          </a:p>
          <a:p>
            <a:pPr marL="0" marR="0" indent="0" algn="l">
              <a:spcAft>
                <a:spcPts val="1500"/>
              </a:spcAft>
              <a:buNone/>
            </a:pPr>
            <a:r>
              <a:rPr lang="en-GB" sz="1400" dirty="0">
                <a:solidFill>
                  <a:srgbClr val="202020"/>
                </a:solidFill>
                <a:latin typeface="GT-Pressura"/>
              </a:rPr>
              <a:t>R</a:t>
            </a:r>
            <a:r>
              <a:rPr lang="en-GB" sz="1400" b="0" i="0" dirty="0">
                <a:solidFill>
                  <a:srgbClr val="202020"/>
                </a:solidFill>
                <a:effectLst/>
                <a:latin typeface="GT-Pressura"/>
              </a:rPr>
              <a:t>esearch </a:t>
            </a:r>
            <a:r>
              <a:rPr lang="en-GB" sz="1400" dirty="0">
                <a:solidFill>
                  <a:srgbClr val="202020"/>
                </a:solidFill>
                <a:latin typeface="GT-Pressura"/>
              </a:rPr>
              <a:t>demonstrated that </a:t>
            </a:r>
            <a:r>
              <a:rPr lang="en-GB" sz="1400" b="0" i="0" u="none" strike="noStrike" dirty="0">
                <a:solidFill>
                  <a:srgbClr val="202020"/>
                </a:solidFill>
                <a:effectLst/>
                <a:latin typeface="GT-Pressura"/>
              </a:rPr>
              <a:t>passive</a:t>
            </a:r>
            <a:r>
              <a:rPr lang="en-GB" sz="1400" b="0" i="0" dirty="0">
                <a:solidFill>
                  <a:srgbClr val="202020"/>
                </a:solidFill>
                <a:effectLst/>
                <a:latin typeface="GT-Pressura"/>
              </a:rPr>
              <a:t> methods</a:t>
            </a:r>
            <a:r>
              <a:rPr lang="en-GB" sz="1400" dirty="0">
                <a:solidFill>
                  <a:srgbClr val="202020"/>
                </a:solidFill>
                <a:latin typeface="GT-Pressura"/>
              </a:rPr>
              <a:t> </a:t>
            </a:r>
            <a:r>
              <a:rPr lang="en-GB" sz="1400" b="0" i="0" dirty="0">
                <a:solidFill>
                  <a:srgbClr val="202020"/>
                </a:solidFill>
                <a:effectLst/>
                <a:latin typeface="GT-Pressura"/>
              </a:rPr>
              <a:t>do not lend themselves to retention.</a:t>
            </a:r>
          </a:p>
          <a:p>
            <a:pPr marL="0" marR="0" indent="0" algn="l">
              <a:spcAft>
                <a:spcPts val="1500"/>
              </a:spcAft>
              <a:buNone/>
            </a:pPr>
            <a:r>
              <a:rPr lang="en-GB" sz="1400" b="0" i="0" dirty="0">
                <a:solidFill>
                  <a:srgbClr val="202020"/>
                </a:solidFill>
                <a:effectLst/>
                <a:latin typeface="GT-Pressura"/>
              </a:rPr>
              <a:t>To actively engage, is to actively retain. So we think about the material differently and make links, so you draw on a range of information in an unseen exam setting. </a:t>
            </a:r>
          </a:p>
          <a:p>
            <a:pPr marL="0" marR="0" indent="0" algn="l">
              <a:spcAft>
                <a:spcPts val="1500"/>
              </a:spcAft>
              <a:buNone/>
            </a:pPr>
            <a:r>
              <a:rPr lang="en-GB" sz="1400" b="0" i="0" dirty="0">
                <a:solidFill>
                  <a:srgbClr val="202020"/>
                </a:solidFill>
                <a:effectLst/>
                <a:latin typeface="GT-Pressura"/>
              </a:rPr>
              <a:t>There is an argument that we remember:</a:t>
            </a:r>
          </a:p>
          <a:p>
            <a:pPr marL="0" marR="0" indent="0" algn="l">
              <a:spcAft>
                <a:spcPts val="375"/>
              </a:spcAft>
              <a:buFont typeface="Arial" panose="020B0604020202020204" pitchFamily="34" charset="0"/>
              <a:buChar char="•"/>
            </a:pPr>
            <a:r>
              <a:rPr lang="en-GB" sz="1400" b="0" i="0" u="none" strike="noStrike" dirty="0">
                <a:solidFill>
                  <a:srgbClr val="202020"/>
                </a:solidFill>
                <a:effectLst/>
                <a:latin typeface="GT-Pressura"/>
              </a:rPr>
              <a:t>20% of what we read</a:t>
            </a:r>
          </a:p>
          <a:p>
            <a:pPr marL="0" marR="0" indent="0" algn="l">
              <a:spcAft>
                <a:spcPts val="375"/>
              </a:spcAft>
              <a:buFont typeface="Arial" panose="020B0604020202020204" pitchFamily="34" charset="0"/>
              <a:buChar char="•"/>
            </a:pPr>
            <a:r>
              <a:rPr lang="en-GB" sz="1400" b="0" i="0" u="none" strike="noStrike" dirty="0">
                <a:solidFill>
                  <a:srgbClr val="202020"/>
                </a:solidFill>
                <a:effectLst/>
                <a:latin typeface="GT-Pressura"/>
              </a:rPr>
              <a:t>30% of what we hear</a:t>
            </a:r>
          </a:p>
          <a:p>
            <a:pPr marL="0" marR="0" indent="0" algn="l">
              <a:spcAft>
                <a:spcPts val="375"/>
              </a:spcAft>
              <a:buFont typeface="Arial" panose="020B0604020202020204" pitchFamily="34" charset="0"/>
              <a:buChar char="•"/>
            </a:pPr>
            <a:r>
              <a:rPr lang="en-GB" sz="1400" b="0" i="0" u="none" strike="noStrike" dirty="0">
                <a:solidFill>
                  <a:srgbClr val="202020"/>
                </a:solidFill>
                <a:effectLst/>
                <a:latin typeface="GT-Pressura"/>
              </a:rPr>
              <a:t>40% of that we see</a:t>
            </a:r>
          </a:p>
          <a:p>
            <a:pPr marL="0" marR="0" indent="0" algn="l">
              <a:spcAft>
                <a:spcPts val="375"/>
              </a:spcAft>
              <a:buFont typeface="Arial" panose="020B0604020202020204" pitchFamily="34" charset="0"/>
              <a:buChar char="•"/>
            </a:pPr>
            <a:r>
              <a:rPr lang="en-GB" sz="1400" b="0" i="0" u="none" strike="noStrike" dirty="0">
                <a:solidFill>
                  <a:srgbClr val="202020"/>
                </a:solidFill>
                <a:effectLst/>
                <a:latin typeface="GT-Pressura"/>
              </a:rPr>
              <a:t>50% of what we say</a:t>
            </a:r>
          </a:p>
          <a:p>
            <a:pPr marL="0" marR="0" indent="0" algn="l">
              <a:spcAft>
                <a:spcPts val="375"/>
              </a:spcAft>
              <a:buFont typeface="Arial" panose="020B0604020202020204" pitchFamily="34" charset="0"/>
              <a:buChar char="•"/>
            </a:pPr>
            <a:r>
              <a:rPr lang="en-GB" sz="1400" b="0" i="0" u="none" strike="noStrike" dirty="0">
                <a:solidFill>
                  <a:srgbClr val="202020"/>
                </a:solidFill>
                <a:effectLst/>
                <a:latin typeface="GT-Pressura"/>
              </a:rPr>
              <a:t>60% of what we do</a:t>
            </a:r>
          </a:p>
          <a:p>
            <a:pPr marL="0" marR="0" indent="0" algn="l">
              <a:spcAft>
                <a:spcPts val="375"/>
              </a:spcAft>
              <a:buFont typeface="Arial" panose="020B0604020202020204" pitchFamily="34" charset="0"/>
              <a:buChar char="•"/>
            </a:pPr>
            <a:r>
              <a:rPr lang="en-GB" sz="1400" b="0" i="0" u="none" strike="noStrike" dirty="0">
                <a:solidFill>
                  <a:srgbClr val="202020"/>
                </a:solidFill>
                <a:effectLst/>
                <a:latin typeface="GT-Pressura"/>
              </a:rPr>
              <a:t>90% of what we read, hear, see, say and do</a:t>
            </a:r>
          </a:p>
          <a:p>
            <a:pPr marL="0" marR="0" indent="0" algn="l">
              <a:spcAft>
                <a:spcPts val="1500"/>
              </a:spcAft>
              <a:buNone/>
            </a:pPr>
            <a:r>
              <a:rPr lang="en-GB" sz="1400" b="0" i="0" dirty="0">
                <a:solidFill>
                  <a:srgbClr val="202020"/>
                </a:solidFill>
                <a:effectLst/>
                <a:latin typeface="GT-Pressura"/>
              </a:rPr>
              <a:t>This may not be scientific , but for most people, coding information in a multitude of ways aids retention. </a:t>
            </a:r>
          </a:p>
        </p:txBody>
      </p:sp>
    </p:spTree>
    <p:extLst>
      <p:ext uri="{BB962C8B-B14F-4D97-AF65-F5344CB8AC3E}">
        <p14:creationId xmlns:p14="http://schemas.microsoft.com/office/powerpoint/2010/main" val="252016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3A4A4AF-4962-DDFE-4B75-CAE86E7D70E9}"/>
              </a:ext>
            </a:extLst>
          </p:cNvPr>
          <p:cNvSpPr/>
          <p:nvPr/>
        </p:nvSpPr>
        <p:spPr>
          <a:xfrm>
            <a:off x="1772416" y="297180"/>
            <a:ext cx="10419584" cy="769441"/>
          </a:xfrm>
          <a:prstGeom prst="rect">
            <a:avLst/>
          </a:prstGeom>
        </p:spPr>
        <p:txBody>
          <a:bodyPr wrap="none">
            <a:spAutoFit/>
          </a:bodyPr>
          <a:lstStyle/>
          <a:p>
            <a:pPr algn="just"/>
            <a:r>
              <a:rPr lang="en-US" sz="4400" b="1" dirty="0">
                <a:solidFill>
                  <a:srgbClr val="1E2949"/>
                </a:solidFill>
              </a:rPr>
              <a:t>Revision Top Tips for Parents &amp; Students</a:t>
            </a:r>
          </a:p>
        </p:txBody>
      </p:sp>
      <p:sp>
        <p:nvSpPr>
          <p:cNvPr id="3" name="TextBox 2">
            <a:extLst>
              <a:ext uri="{FF2B5EF4-FFF2-40B4-BE49-F238E27FC236}">
                <a16:creationId xmlns:a16="http://schemas.microsoft.com/office/drawing/2014/main" id="{F23AF5D4-D34F-E265-343F-E15313EFA099}"/>
              </a:ext>
            </a:extLst>
          </p:cNvPr>
          <p:cNvSpPr txBox="1"/>
          <p:nvPr/>
        </p:nvSpPr>
        <p:spPr>
          <a:xfrm>
            <a:off x="123937" y="1259840"/>
            <a:ext cx="11692143" cy="4801314"/>
          </a:xfrm>
          <a:prstGeom prst="rect">
            <a:avLst/>
          </a:prstGeom>
          <a:noFill/>
        </p:spPr>
        <p:txBody>
          <a:bodyPr wrap="square" rtlCol="0">
            <a:spAutoFit/>
          </a:bodyPr>
          <a:lstStyle/>
          <a:p>
            <a:pPr marL="571500" indent="-571500">
              <a:buFont typeface="Arial" panose="020B0604020202020204" pitchFamily="34" charset="0"/>
              <a:buChar char="•"/>
            </a:pPr>
            <a:r>
              <a:rPr lang="en-GB" b="1" dirty="0"/>
              <a:t>Create the right conditions for learning:</a:t>
            </a:r>
            <a:r>
              <a:rPr lang="en-GB" dirty="0"/>
              <a:t> Children remember more when they are well-rested, comfortable, free from distractions, and have enough time and motivation to focus. </a:t>
            </a:r>
          </a:p>
          <a:p>
            <a:pPr marL="571500" indent="-571500">
              <a:buFont typeface="Arial" panose="020B0604020202020204" pitchFamily="34" charset="0"/>
              <a:buChar char="•"/>
            </a:pPr>
            <a:endParaRPr lang="en-GB" dirty="0"/>
          </a:p>
          <a:p>
            <a:pPr marL="571500" indent="-571500">
              <a:buFont typeface="Arial" panose="020B0604020202020204" pitchFamily="34" charset="0"/>
              <a:buChar char="•"/>
            </a:pPr>
            <a:r>
              <a:rPr lang="en-GB" b="1" dirty="0"/>
              <a:t>Short, regular study sessions work best:</a:t>
            </a:r>
            <a:r>
              <a:rPr lang="en-GB" dirty="0"/>
              <a:t> Revising little and often is much more effective than trying to learn everything in one long session. </a:t>
            </a:r>
          </a:p>
          <a:p>
            <a:pPr marL="571500" indent="-571500">
              <a:buFont typeface="Arial" panose="020B0604020202020204" pitchFamily="34" charset="0"/>
              <a:buChar char="•"/>
            </a:pPr>
            <a:endParaRPr lang="en-GB" dirty="0"/>
          </a:p>
          <a:p>
            <a:pPr marL="571500" indent="-571500">
              <a:buFont typeface="Arial" panose="020B0604020202020204" pitchFamily="34" charset="0"/>
              <a:buChar char="•"/>
            </a:pPr>
            <a:r>
              <a:rPr lang="en-GB" b="1" dirty="0"/>
              <a:t>Take regular breaks:</a:t>
            </a:r>
            <a:r>
              <a:rPr lang="en-GB" dirty="0"/>
              <a:t> Memory and concentration decline over time, so a 5–10 minute break every hour helps children stay focused and retain more information. </a:t>
            </a:r>
          </a:p>
          <a:p>
            <a:pPr marL="571500" indent="-571500">
              <a:buFont typeface="Arial" panose="020B0604020202020204" pitchFamily="34" charset="0"/>
              <a:buChar char="•"/>
            </a:pPr>
            <a:endParaRPr lang="en-GB" dirty="0"/>
          </a:p>
          <a:p>
            <a:pPr marL="571500" indent="-571500">
              <a:buFont typeface="Arial" panose="020B0604020202020204" pitchFamily="34" charset="0"/>
              <a:buChar char="•"/>
            </a:pPr>
            <a:r>
              <a:rPr lang="en-GB" b="1" dirty="0"/>
              <a:t>Plan revision over time:</a:t>
            </a:r>
            <a:r>
              <a:rPr lang="en-GB" dirty="0"/>
              <a:t> Encourage children to revisit topics repeatedly across days and weeks, rather than cramming everything into one evening. </a:t>
            </a:r>
          </a:p>
          <a:p>
            <a:pPr marL="571500" indent="-571500">
              <a:buFont typeface="Arial" panose="020B0604020202020204" pitchFamily="34" charset="0"/>
              <a:buChar char="•"/>
            </a:pPr>
            <a:endParaRPr lang="en-GB" dirty="0"/>
          </a:p>
          <a:p>
            <a:pPr marL="571500" indent="-571500">
              <a:buFont typeface="Arial" panose="020B0604020202020204" pitchFamily="34" charset="0"/>
              <a:buChar char="•"/>
            </a:pPr>
            <a:r>
              <a:rPr lang="en-GB" b="1" dirty="0"/>
              <a:t>Use spaced repetition:</a:t>
            </a:r>
            <a:r>
              <a:rPr lang="en-GB" dirty="0"/>
              <a:t> Reviewing information just as it is starting to be forgotten strengthens long-term memory and makes recall easier in exams. </a:t>
            </a:r>
          </a:p>
          <a:p>
            <a:pPr marL="571500" indent="-571500">
              <a:buFont typeface="Arial" panose="020B0604020202020204" pitchFamily="34" charset="0"/>
              <a:buChar char="•"/>
            </a:pPr>
            <a:endParaRPr lang="en-GB" dirty="0"/>
          </a:p>
          <a:p>
            <a:pPr marL="571500" indent="-571500">
              <a:buFont typeface="Arial" panose="020B0604020202020204" pitchFamily="34" charset="0"/>
              <a:buChar char="•"/>
            </a:pPr>
            <a:r>
              <a:rPr lang="en-GB" b="1" dirty="0"/>
              <a:t>Practice remembering, not just rereading:</a:t>
            </a:r>
            <a:r>
              <a:rPr lang="en-GB" dirty="0"/>
              <a:t> Asking children to recall information from memory (through quizzes, flashcards or explaining it aloud) helps build stronger, longer-lasting learning.</a:t>
            </a:r>
            <a:endParaRPr lang="en-US" dirty="0">
              <a:solidFill>
                <a:srgbClr val="1E2949"/>
              </a:solidFill>
            </a:endParaRPr>
          </a:p>
        </p:txBody>
      </p:sp>
    </p:spTree>
    <p:extLst>
      <p:ext uri="{BB962C8B-B14F-4D97-AF65-F5344CB8AC3E}">
        <p14:creationId xmlns:p14="http://schemas.microsoft.com/office/powerpoint/2010/main" val="602910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164BE-35C9-2193-F828-E86615B4AF00}"/>
              </a:ext>
            </a:extLst>
          </p:cNvPr>
          <p:cNvSpPr txBox="1">
            <a:spLocks/>
          </p:cNvSpPr>
          <p:nvPr/>
        </p:nvSpPr>
        <p:spPr>
          <a:xfrm>
            <a:off x="4951922" y="15655"/>
            <a:ext cx="7060421" cy="1325563"/>
          </a:xfrm>
          <a:prstGeom prst="rect">
            <a:avLst/>
          </a:prstGeom>
        </p:spPr>
        <p:txBody>
          <a:bodyPr>
            <a:normAutofit/>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r>
              <a:rPr lang="en-GB" b="1" dirty="0">
                <a:latin typeface="+mn-lt"/>
              </a:rPr>
              <a:t>Revision</a:t>
            </a:r>
            <a:endParaRPr lang="en-GB" dirty="0">
              <a:latin typeface="+mn-lt"/>
            </a:endParaRPr>
          </a:p>
        </p:txBody>
      </p:sp>
      <p:sp>
        <p:nvSpPr>
          <p:cNvPr id="3" name="Rectangle 2">
            <a:extLst>
              <a:ext uri="{FF2B5EF4-FFF2-40B4-BE49-F238E27FC236}">
                <a16:creationId xmlns:a16="http://schemas.microsoft.com/office/drawing/2014/main" id="{28FC9F2C-E6B1-97AC-5201-358ED29EFFDA}"/>
              </a:ext>
            </a:extLst>
          </p:cNvPr>
          <p:cNvSpPr/>
          <p:nvPr/>
        </p:nvSpPr>
        <p:spPr>
          <a:xfrm>
            <a:off x="0" y="1459444"/>
            <a:ext cx="8554720" cy="4242123"/>
          </a:xfrm>
          <a:prstGeom prst="rect">
            <a:avLst/>
          </a:prstGeom>
          <a:noFill/>
        </p:spPr>
        <p:txBody>
          <a:bodyPr wrap="square">
            <a:spAutoFit/>
          </a:bodyPr>
          <a:lstStyle/>
          <a:p>
            <a:pPr marL="285750" indent="-285750">
              <a:lnSpc>
                <a:spcPct val="80000"/>
              </a:lnSpc>
              <a:buFont typeface="Arial" panose="020B0604020202020204" pitchFamily="34" charset="0"/>
              <a:buChar char="•"/>
            </a:pPr>
            <a:r>
              <a:rPr lang="en-GB" altLang="en-US" sz="2800" dirty="0">
                <a:solidFill>
                  <a:srgbClr val="1E2949"/>
                </a:solidFill>
              </a:rPr>
              <a:t>Break up subjects and topics – Create a timetable – Year 11 Exam Information &amp; Prep Page has lots of useful templates</a:t>
            </a:r>
          </a:p>
          <a:p>
            <a:pPr marL="285750" indent="-285750">
              <a:lnSpc>
                <a:spcPct val="80000"/>
              </a:lnSpc>
              <a:buFont typeface="Arial" panose="020B0604020202020204" pitchFamily="34" charset="0"/>
              <a:buChar char="•"/>
            </a:pPr>
            <a:endParaRPr lang="en-GB" altLang="en-US" sz="2800" dirty="0">
              <a:solidFill>
                <a:srgbClr val="1E2949"/>
              </a:solidFill>
            </a:endParaRPr>
          </a:p>
          <a:p>
            <a:pPr marL="285750" indent="-285750">
              <a:lnSpc>
                <a:spcPct val="80000"/>
              </a:lnSpc>
              <a:buFont typeface="Arial" panose="020B0604020202020204" pitchFamily="34" charset="0"/>
              <a:buChar char="•"/>
            </a:pPr>
            <a:r>
              <a:rPr lang="en-GB" altLang="en-US" sz="2800" dirty="0">
                <a:solidFill>
                  <a:srgbClr val="1E2949"/>
                </a:solidFill>
              </a:rPr>
              <a:t>Be specific with exactly is to be achieved</a:t>
            </a:r>
          </a:p>
          <a:p>
            <a:pPr marL="285750" indent="-285750">
              <a:lnSpc>
                <a:spcPct val="80000"/>
              </a:lnSpc>
              <a:buFont typeface="Arial" panose="020B0604020202020204" pitchFamily="34" charset="0"/>
              <a:buChar char="•"/>
            </a:pPr>
            <a:endParaRPr lang="en-GB" altLang="en-US" sz="2800" dirty="0">
              <a:solidFill>
                <a:srgbClr val="1E2949"/>
              </a:solidFill>
            </a:endParaRPr>
          </a:p>
          <a:p>
            <a:pPr marL="285750" indent="-285750">
              <a:lnSpc>
                <a:spcPct val="80000"/>
              </a:lnSpc>
              <a:buFont typeface="Arial" panose="020B0604020202020204" pitchFamily="34" charset="0"/>
              <a:buChar char="•"/>
            </a:pPr>
            <a:r>
              <a:rPr lang="en-GB" altLang="en-US" sz="2800" dirty="0">
                <a:solidFill>
                  <a:srgbClr val="1E2949"/>
                </a:solidFill>
              </a:rPr>
              <a:t>Be realistic - how much and when? </a:t>
            </a:r>
          </a:p>
          <a:p>
            <a:pPr marL="285750" indent="-285750">
              <a:lnSpc>
                <a:spcPct val="80000"/>
              </a:lnSpc>
              <a:buFont typeface="Arial" panose="020B0604020202020204" pitchFamily="34" charset="0"/>
              <a:buChar char="•"/>
            </a:pPr>
            <a:endParaRPr lang="en-GB" altLang="en-US" sz="2800" dirty="0">
              <a:solidFill>
                <a:srgbClr val="1E2949"/>
              </a:solidFill>
            </a:endParaRPr>
          </a:p>
          <a:p>
            <a:pPr marL="285750" indent="-285750">
              <a:lnSpc>
                <a:spcPct val="80000"/>
              </a:lnSpc>
              <a:buFont typeface="Arial" panose="020B0604020202020204" pitchFamily="34" charset="0"/>
              <a:buChar char="•"/>
            </a:pPr>
            <a:r>
              <a:rPr lang="en-GB" altLang="en-US" sz="2800" dirty="0">
                <a:solidFill>
                  <a:srgbClr val="1E2949"/>
                </a:solidFill>
              </a:rPr>
              <a:t>Who can help hold you to account?</a:t>
            </a:r>
          </a:p>
          <a:p>
            <a:pPr marL="285750" indent="-285750">
              <a:lnSpc>
                <a:spcPct val="80000"/>
              </a:lnSpc>
              <a:buFont typeface="Arial" panose="020B0604020202020204" pitchFamily="34" charset="0"/>
              <a:buChar char="•"/>
            </a:pPr>
            <a:endParaRPr lang="en-GB" altLang="en-US" sz="2800" dirty="0">
              <a:solidFill>
                <a:srgbClr val="1E2949"/>
              </a:solidFill>
            </a:endParaRPr>
          </a:p>
          <a:p>
            <a:pPr marL="285750" indent="-285750">
              <a:lnSpc>
                <a:spcPct val="80000"/>
              </a:lnSpc>
              <a:buFont typeface="Arial" panose="020B0604020202020204" pitchFamily="34" charset="0"/>
              <a:buChar char="•"/>
            </a:pPr>
            <a:r>
              <a:rPr lang="en-GB" altLang="en-US" sz="2800" dirty="0">
                <a:solidFill>
                  <a:srgbClr val="1E2949"/>
                </a:solidFill>
              </a:rPr>
              <a:t>Choose the correct environment – Home? Library?</a:t>
            </a:r>
          </a:p>
          <a:p>
            <a:pPr marL="285750" indent="-285750">
              <a:lnSpc>
                <a:spcPct val="80000"/>
              </a:lnSpc>
              <a:buFont typeface="Arial" panose="020B0604020202020204" pitchFamily="34" charset="0"/>
              <a:buChar char="•"/>
            </a:pPr>
            <a:endParaRPr lang="en-GB" altLang="en-US" sz="2800" dirty="0">
              <a:solidFill>
                <a:srgbClr val="1E2949"/>
              </a:solidFill>
            </a:endParaRPr>
          </a:p>
        </p:txBody>
      </p:sp>
      <p:sp>
        <p:nvSpPr>
          <p:cNvPr id="4" name="Oval Callout 4">
            <a:extLst>
              <a:ext uri="{FF2B5EF4-FFF2-40B4-BE49-F238E27FC236}">
                <a16:creationId xmlns:a16="http://schemas.microsoft.com/office/drawing/2014/main" id="{75A294FE-E765-3834-7BC5-F6E06F89E9BA}"/>
              </a:ext>
            </a:extLst>
          </p:cNvPr>
          <p:cNvSpPr>
            <a:spLocks noChangeArrowheads="1"/>
          </p:cNvSpPr>
          <p:nvPr/>
        </p:nvSpPr>
        <p:spPr bwMode="auto">
          <a:xfrm>
            <a:off x="9269663" y="1026122"/>
            <a:ext cx="2451234" cy="965793"/>
          </a:xfrm>
          <a:prstGeom prst="wedgeEllipseCallout">
            <a:avLst>
              <a:gd name="adj1" fmla="val -47201"/>
              <a:gd name="adj2" fmla="val 72267"/>
            </a:avLst>
          </a:prstGeom>
          <a:solidFill>
            <a:schemeClr val="bg1"/>
          </a:solidFill>
          <a:ln w="12700" cap="sq" algn="ctr">
            <a:solidFill>
              <a:schemeClr val="tx1"/>
            </a:solidFill>
            <a:round/>
            <a:headEnd type="none" w="sm" len="sm"/>
            <a:tailEnd type="none" w="sm" len="sm"/>
          </a:ln>
        </p:spPr>
        <p:txBody>
          <a:bodyPr wrap="none"/>
          <a:lstStyle/>
          <a:p>
            <a:pPr eaLnBrk="1" hangingPunct="1">
              <a:defRPr/>
            </a:pPr>
            <a:r>
              <a:rPr lang="en-GB" sz="1600" dirty="0">
                <a:latin typeface="Arial" charset="0"/>
              </a:rPr>
              <a:t>Little and often! </a:t>
            </a:r>
          </a:p>
          <a:p>
            <a:pPr eaLnBrk="1" hangingPunct="1">
              <a:defRPr/>
            </a:pPr>
            <a:r>
              <a:rPr lang="en-GB" sz="1400" b="1" dirty="0">
                <a:effectLst>
                  <a:outerShdw blurRad="38100" dist="38100" dir="2700000" algn="tl">
                    <a:srgbClr val="000000">
                      <a:alpha val="43137"/>
                    </a:srgbClr>
                  </a:outerShdw>
                </a:effectLst>
              </a:rPr>
              <a:t>Build resources to last</a:t>
            </a:r>
          </a:p>
        </p:txBody>
      </p:sp>
      <p:pic>
        <p:nvPicPr>
          <p:cNvPr id="5" name="Picture 4" descr="SOCIAL MEDIA POLICY | IRL Battle Arena">
            <a:extLst>
              <a:ext uri="{FF2B5EF4-FFF2-40B4-BE49-F238E27FC236}">
                <a16:creationId xmlns:a16="http://schemas.microsoft.com/office/drawing/2014/main" id="{45EA3019-BA4D-E1A1-47A5-6D3A166AD7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95280" y="4415253"/>
            <a:ext cx="1517063" cy="146928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2019B2CE-BD68-DD44-7257-6593C1B3B2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0583" y="2457828"/>
            <a:ext cx="4461760" cy="1942343"/>
          </a:xfrm>
          <a:prstGeom prst="rect">
            <a:avLst/>
          </a:prstGeom>
        </p:spPr>
      </p:pic>
      <p:pic>
        <p:nvPicPr>
          <p:cNvPr id="7" name="Picture 6">
            <a:extLst>
              <a:ext uri="{FF2B5EF4-FFF2-40B4-BE49-F238E27FC236}">
                <a16:creationId xmlns:a16="http://schemas.microsoft.com/office/drawing/2014/main" id="{E60753CD-FC90-0155-1570-048AB74B99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93786" y="2595147"/>
            <a:ext cx="1075310" cy="1075310"/>
          </a:xfrm>
          <a:prstGeom prst="rect">
            <a:avLst/>
          </a:prstGeom>
        </p:spPr>
      </p:pic>
      <p:cxnSp>
        <p:nvCxnSpPr>
          <p:cNvPr id="11" name="Straight Arrow Connector 10">
            <a:extLst>
              <a:ext uri="{FF2B5EF4-FFF2-40B4-BE49-F238E27FC236}">
                <a16:creationId xmlns:a16="http://schemas.microsoft.com/office/drawing/2014/main" id="{36C15D85-F810-D94D-DB92-217169827BF8}"/>
              </a:ext>
            </a:extLst>
          </p:cNvPr>
          <p:cNvCxnSpPr/>
          <p:nvPr/>
        </p:nvCxnSpPr>
        <p:spPr>
          <a:xfrm>
            <a:off x="4888182" y="2188747"/>
            <a:ext cx="2590800" cy="812800"/>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3538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9C4C92-3828-5CE2-F1B3-F14D4F208CA7}"/>
              </a:ext>
            </a:extLst>
          </p:cNvPr>
          <p:cNvSpPr txBox="1"/>
          <p:nvPr/>
        </p:nvSpPr>
        <p:spPr>
          <a:xfrm>
            <a:off x="5363850" y="2477171"/>
            <a:ext cx="6348170" cy="2123657"/>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a:latin typeface="+mj-lt"/>
                <a:ea typeface="+mj-ea"/>
                <a:cs typeface="+mj-cs"/>
              </a:rPr>
              <a:t>Attitude to Learning </a:t>
            </a:r>
          </a:p>
        </p:txBody>
      </p:sp>
      <p:sp>
        <p:nvSpPr>
          <p:cNvPr id="8" name="Text Placeholder 2">
            <a:extLst>
              <a:ext uri="{FF2B5EF4-FFF2-40B4-BE49-F238E27FC236}">
                <a16:creationId xmlns:a16="http://schemas.microsoft.com/office/drawing/2014/main" id="{B31384DD-D07E-E7BD-40C4-396934A0B3D9}"/>
              </a:ext>
            </a:extLst>
          </p:cNvPr>
          <p:cNvSpPr>
            <a:spLocks noGrp="1"/>
          </p:cNvSpPr>
          <p:nvPr>
            <p:ph type="body" sz="quarter" idx="10"/>
          </p:nvPr>
        </p:nvSpPr>
        <p:spPr>
          <a:xfrm>
            <a:off x="6096000" y="4638283"/>
            <a:ext cx="5624513" cy="527050"/>
          </a:xfrm>
        </p:spPr>
        <p:txBody>
          <a:bodyPr/>
          <a:lstStyle/>
          <a:p>
            <a:endParaRPr lang="en-US"/>
          </a:p>
        </p:txBody>
      </p:sp>
    </p:spTree>
    <p:extLst>
      <p:ext uri="{BB962C8B-B14F-4D97-AF65-F5344CB8AC3E}">
        <p14:creationId xmlns:p14="http://schemas.microsoft.com/office/powerpoint/2010/main" val="2003662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3FC6FE3-47CF-2C7E-0B66-84F07FC8642C}"/>
              </a:ext>
            </a:extLst>
          </p:cNvPr>
          <p:cNvSpPr txBox="1"/>
          <p:nvPr/>
        </p:nvSpPr>
        <p:spPr>
          <a:xfrm>
            <a:off x="4055586" y="1489075"/>
            <a:ext cx="7699851" cy="4433888"/>
          </a:xfrm>
          <a:prstGeom prst="rect">
            <a:avLst/>
          </a:prstGeom>
        </p:spPr>
        <p:txBody>
          <a:bodyPr vert="horz" lIns="91440" tIns="45720" rIns="91440" bIns="45720" rtlCol="0">
            <a:normAutofit/>
          </a:bodyPr>
          <a:lstStyle/>
          <a:p>
            <a:pPr marL="263525" indent="-263525">
              <a:spcBef>
                <a:spcPts val="1000"/>
              </a:spcBef>
              <a:buFont typeface="Arial" panose="020B0604020202020204" pitchFamily="34" charset="0"/>
              <a:buChar char="•"/>
            </a:pPr>
            <a:r>
              <a:rPr lang="en-US" sz="2800" kern="1200"/>
              <a:t>5. Exceptional </a:t>
            </a:r>
          </a:p>
          <a:p>
            <a:pPr marL="263525" indent="-263525">
              <a:spcBef>
                <a:spcPts val="1000"/>
              </a:spcBef>
              <a:buFont typeface="Arial" panose="020B0604020202020204" pitchFamily="34" charset="0"/>
              <a:buChar char="•"/>
            </a:pPr>
            <a:r>
              <a:rPr lang="en-US" sz="2800" kern="1200"/>
              <a:t>4. Very good</a:t>
            </a:r>
          </a:p>
          <a:p>
            <a:pPr marL="263525" indent="-263525">
              <a:spcBef>
                <a:spcPts val="1000"/>
              </a:spcBef>
              <a:buFont typeface="Arial" panose="020B0604020202020204" pitchFamily="34" charset="0"/>
              <a:buChar char="•"/>
            </a:pPr>
            <a:r>
              <a:rPr lang="en-US" sz="2800" kern="1200"/>
              <a:t>3. Good</a:t>
            </a:r>
          </a:p>
          <a:p>
            <a:pPr marL="263525" indent="-263525">
              <a:spcBef>
                <a:spcPts val="1000"/>
              </a:spcBef>
              <a:buFont typeface="Arial" panose="020B0604020202020204" pitchFamily="34" charset="0"/>
              <a:buChar char="•"/>
            </a:pPr>
            <a:r>
              <a:rPr lang="en-US" sz="2800" kern="1200"/>
              <a:t>2. Room for improvement</a:t>
            </a:r>
          </a:p>
          <a:p>
            <a:pPr marL="263525" indent="-263525">
              <a:spcBef>
                <a:spcPts val="1000"/>
              </a:spcBef>
              <a:buFont typeface="Arial" panose="020B0604020202020204" pitchFamily="34" charset="0"/>
              <a:buChar char="•"/>
            </a:pPr>
            <a:r>
              <a:rPr lang="en-US" sz="2800" kern="1200"/>
              <a:t>1. Cause for concern</a:t>
            </a:r>
          </a:p>
        </p:txBody>
      </p:sp>
      <p:sp>
        <p:nvSpPr>
          <p:cNvPr id="5" name="Title 4">
            <a:extLst>
              <a:ext uri="{FF2B5EF4-FFF2-40B4-BE49-F238E27FC236}">
                <a16:creationId xmlns:a16="http://schemas.microsoft.com/office/drawing/2014/main" id="{F60B4E96-FBA1-753E-EBA6-52D9CC94A582}"/>
              </a:ext>
            </a:extLst>
          </p:cNvPr>
          <p:cNvSpPr>
            <a:spLocks noGrp="1"/>
          </p:cNvSpPr>
          <p:nvPr>
            <p:ph type="title"/>
          </p:nvPr>
        </p:nvSpPr>
        <p:spPr>
          <a:xfrm>
            <a:off x="2453092" y="34183"/>
            <a:ext cx="9302346" cy="1296741"/>
          </a:xfrm>
        </p:spPr>
        <p:txBody>
          <a:bodyPr anchor="ctr">
            <a:normAutofit/>
          </a:bodyPr>
          <a:lstStyle/>
          <a:p>
            <a:r>
              <a:rPr lang="en-GB" b="1" u="sng"/>
              <a:t>Attitude to Learning – 5 P’s</a:t>
            </a:r>
          </a:p>
        </p:txBody>
      </p:sp>
      <p:pic>
        <p:nvPicPr>
          <p:cNvPr id="4" name="B29D88F3-6AD6-4EDF-9710-2E5C4E930DA7">
            <a:extLst>
              <a:ext uri="{FF2B5EF4-FFF2-40B4-BE49-F238E27FC236}">
                <a16:creationId xmlns:a16="http://schemas.microsoft.com/office/drawing/2014/main" id="{7BD0E86F-5E94-4638-6199-FB8BBAF694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4938" r="4" b="4"/>
          <a:stretch>
            <a:fillRect/>
          </a:stretch>
        </p:blipFill>
        <p:spPr bwMode="auto">
          <a:xfrm>
            <a:off x="565150" y="1489075"/>
            <a:ext cx="3299936" cy="4433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6158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BD214099-063C-783D-DF28-912C33E0E4F4}"/>
              </a:ext>
            </a:extLst>
          </p:cNvPr>
          <p:cNvGraphicFramePr>
            <a:graphicFrameLocks noGrp="1"/>
          </p:cNvGraphicFramePr>
          <p:nvPr>
            <p:extLst>
              <p:ext uri="{D42A27DB-BD31-4B8C-83A1-F6EECF244321}">
                <p14:modId xmlns:p14="http://schemas.microsoft.com/office/powerpoint/2010/main" val="744780178"/>
              </p:ext>
            </p:extLst>
          </p:nvPr>
        </p:nvGraphicFramePr>
        <p:xfrm>
          <a:off x="578440" y="1560427"/>
          <a:ext cx="7952717" cy="4334535"/>
        </p:xfrm>
        <a:graphic>
          <a:graphicData uri="http://schemas.openxmlformats.org/drawingml/2006/table">
            <a:tbl>
              <a:tblPr firstRow="1" bandRow="1">
                <a:tableStyleId>{5C22544A-7EE6-4342-B048-85BDC9FD1C3A}</a:tableStyleId>
              </a:tblPr>
              <a:tblGrid>
                <a:gridCol w="1458146">
                  <a:extLst>
                    <a:ext uri="{9D8B030D-6E8A-4147-A177-3AD203B41FA5}">
                      <a16:colId xmlns:a16="http://schemas.microsoft.com/office/drawing/2014/main" val="1519394747"/>
                    </a:ext>
                  </a:extLst>
                </a:gridCol>
                <a:gridCol w="6494571">
                  <a:extLst>
                    <a:ext uri="{9D8B030D-6E8A-4147-A177-3AD203B41FA5}">
                      <a16:colId xmlns:a16="http://schemas.microsoft.com/office/drawing/2014/main" val="1850376276"/>
                    </a:ext>
                  </a:extLst>
                </a:gridCol>
              </a:tblGrid>
              <a:tr h="527347">
                <a:tc>
                  <a:txBody>
                    <a:bodyPr/>
                    <a:lstStyle/>
                    <a:p>
                      <a:r>
                        <a:rPr lang="en-GB" sz="1600" dirty="0"/>
                        <a:t>The 5 P’s</a:t>
                      </a:r>
                    </a:p>
                  </a:txBody>
                  <a:tcPr anchor="ctr"/>
                </a:tc>
                <a:tc>
                  <a:txBody>
                    <a:bodyPr/>
                    <a:lstStyle/>
                    <a:p>
                      <a:r>
                        <a:rPr lang="en-GB" sz="1600" dirty="0"/>
                        <a:t>Meaning</a:t>
                      </a:r>
                    </a:p>
                  </a:txBody>
                  <a:tcPr anchor="ctr"/>
                </a:tc>
                <a:extLst>
                  <a:ext uri="{0D108BD9-81ED-4DB2-BD59-A6C34878D82A}">
                    <a16:rowId xmlns:a16="http://schemas.microsoft.com/office/drawing/2014/main" val="2770848095"/>
                  </a:ext>
                </a:extLst>
              </a:tr>
              <a:tr h="643106">
                <a:tc>
                  <a:txBody>
                    <a:bodyPr/>
                    <a:lstStyle/>
                    <a:p>
                      <a:r>
                        <a:rPr lang="en-GB" sz="1600" dirty="0"/>
                        <a:t>Prepared</a:t>
                      </a:r>
                    </a:p>
                  </a:txBody>
                  <a:tcPr anchor="ctr"/>
                </a:tc>
                <a:tc>
                  <a:txBody>
                    <a:bodyPr/>
                    <a:lstStyle/>
                    <a:p>
                      <a:r>
                        <a:rPr lang="en-GB" sz="1600" dirty="0"/>
                        <a:t>I bring the correct equipment to lessons</a:t>
                      </a:r>
                    </a:p>
                    <a:p>
                      <a:r>
                        <a:rPr lang="en-GB" sz="1600" dirty="0"/>
                        <a:t>I complete my homework on time</a:t>
                      </a:r>
                    </a:p>
                  </a:txBody>
                  <a:tcPr anchor="ctr"/>
                </a:tc>
                <a:extLst>
                  <a:ext uri="{0D108BD9-81ED-4DB2-BD59-A6C34878D82A}">
                    <a16:rowId xmlns:a16="http://schemas.microsoft.com/office/drawing/2014/main" val="2459526688"/>
                  </a:ext>
                </a:extLst>
              </a:tr>
              <a:tr h="643106">
                <a:tc>
                  <a:txBody>
                    <a:bodyPr/>
                    <a:lstStyle/>
                    <a:p>
                      <a:r>
                        <a:rPr lang="en-GB" sz="1600" dirty="0"/>
                        <a:t>Punctual</a:t>
                      </a:r>
                    </a:p>
                  </a:txBody>
                  <a:tcPr anchor="ctr"/>
                </a:tc>
                <a:tc>
                  <a:txBody>
                    <a:bodyPr/>
                    <a:lstStyle/>
                    <a:p>
                      <a:r>
                        <a:rPr lang="en-GB" sz="1600" dirty="0"/>
                        <a:t>I arrive on time to my lessons</a:t>
                      </a:r>
                    </a:p>
                  </a:txBody>
                  <a:tcPr anchor="ctr"/>
                </a:tc>
                <a:extLst>
                  <a:ext uri="{0D108BD9-81ED-4DB2-BD59-A6C34878D82A}">
                    <a16:rowId xmlns:a16="http://schemas.microsoft.com/office/drawing/2014/main" val="4084810344"/>
                  </a:ext>
                </a:extLst>
              </a:tr>
              <a:tr h="643106">
                <a:tc>
                  <a:txBody>
                    <a:bodyPr/>
                    <a:lstStyle/>
                    <a:p>
                      <a:r>
                        <a:rPr lang="en-GB" sz="1600" dirty="0"/>
                        <a:t>Pay Attention</a:t>
                      </a:r>
                    </a:p>
                  </a:txBody>
                  <a:tcPr anchor="ctr"/>
                </a:tc>
                <a:tc>
                  <a:txBody>
                    <a:bodyPr/>
                    <a:lstStyle/>
                    <a:p>
                      <a:r>
                        <a:rPr lang="en-GB" sz="1600" dirty="0"/>
                        <a:t>I am attentive to the teacher and my peers’ contributions in class</a:t>
                      </a:r>
                    </a:p>
                    <a:p>
                      <a:r>
                        <a:rPr lang="en-GB" sz="1600" dirty="0"/>
                        <a:t>I am focused in lessons showing determination to challenge myself </a:t>
                      </a:r>
                    </a:p>
                  </a:txBody>
                  <a:tcPr anchor="ctr"/>
                </a:tc>
                <a:extLst>
                  <a:ext uri="{0D108BD9-81ED-4DB2-BD59-A6C34878D82A}">
                    <a16:rowId xmlns:a16="http://schemas.microsoft.com/office/drawing/2014/main" val="4072904063"/>
                  </a:ext>
                </a:extLst>
              </a:tr>
              <a:tr h="1234764">
                <a:tc>
                  <a:txBody>
                    <a:bodyPr/>
                    <a:lstStyle/>
                    <a:p>
                      <a:r>
                        <a:rPr lang="en-GB" sz="1600" dirty="0"/>
                        <a:t>Participate</a:t>
                      </a:r>
                    </a:p>
                  </a:txBody>
                  <a:tcPr anchor="ctr"/>
                </a:tc>
                <a:tc>
                  <a:txBody>
                    <a:bodyPr/>
                    <a:lstStyle/>
                    <a:p>
                      <a:r>
                        <a:rPr lang="en-GB" sz="1600" dirty="0"/>
                        <a:t>I make positive verbal contributions in class</a:t>
                      </a:r>
                    </a:p>
                    <a:p>
                      <a:r>
                        <a:rPr lang="en-GB" sz="1600" dirty="0"/>
                        <a:t>I participate with enthusiasm in both group and independent tasks</a:t>
                      </a:r>
                    </a:p>
                    <a:p>
                      <a:r>
                        <a:rPr lang="en-GB" sz="1600" dirty="0"/>
                        <a:t>I reflect and act upon feedback</a:t>
                      </a:r>
                    </a:p>
                    <a:p>
                      <a:r>
                        <a:rPr lang="en-GB" sz="1600" dirty="0"/>
                        <a:t>I complete the work set to a good standard seeking help when needed</a:t>
                      </a:r>
                    </a:p>
                  </a:txBody>
                  <a:tcPr anchor="ctr"/>
                </a:tc>
                <a:extLst>
                  <a:ext uri="{0D108BD9-81ED-4DB2-BD59-A6C34878D82A}">
                    <a16:rowId xmlns:a16="http://schemas.microsoft.com/office/drawing/2014/main" val="290829718"/>
                  </a:ext>
                </a:extLst>
              </a:tr>
              <a:tr h="643106">
                <a:tc>
                  <a:txBody>
                    <a:bodyPr/>
                    <a:lstStyle/>
                    <a:p>
                      <a:r>
                        <a:rPr lang="en-GB" sz="1600" dirty="0"/>
                        <a:t>Pride</a:t>
                      </a:r>
                    </a:p>
                  </a:txBody>
                  <a:tcPr anchor="ctr"/>
                </a:tc>
                <a:tc>
                  <a:txBody>
                    <a:bodyPr/>
                    <a:lstStyle/>
                    <a:p>
                      <a:r>
                        <a:rPr lang="en-GB" sz="1600" dirty="0"/>
                        <a:t>I take care with the presentation of my work and books</a:t>
                      </a:r>
                    </a:p>
                  </a:txBody>
                  <a:tcPr anchor="ctr"/>
                </a:tc>
                <a:extLst>
                  <a:ext uri="{0D108BD9-81ED-4DB2-BD59-A6C34878D82A}">
                    <a16:rowId xmlns:a16="http://schemas.microsoft.com/office/drawing/2014/main" val="699727071"/>
                  </a:ext>
                </a:extLst>
              </a:tr>
            </a:tbl>
          </a:graphicData>
        </a:graphic>
      </p:graphicFrame>
      <p:sp>
        <p:nvSpPr>
          <p:cNvPr id="5" name="Title 2">
            <a:extLst>
              <a:ext uri="{FF2B5EF4-FFF2-40B4-BE49-F238E27FC236}">
                <a16:creationId xmlns:a16="http://schemas.microsoft.com/office/drawing/2014/main" id="{22364E8F-014F-2B34-E259-FF58CE16C943}"/>
              </a:ext>
            </a:extLst>
          </p:cNvPr>
          <p:cNvSpPr txBox="1">
            <a:spLocks/>
          </p:cNvSpPr>
          <p:nvPr/>
        </p:nvSpPr>
        <p:spPr>
          <a:xfrm>
            <a:off x="1424528" y="77807"/>
            <a:ext cx="10515600" cy="1325563"/>
          </a:xfrm>
          <a:prstGeom prst="rect">
            <a:avLst/>
          </a:prstGeom>
        </p:spPr>
        <p:txBody>
          <a:bodyPr lIns="91440" tIns="45720" rIns="91440" bIns="45720" anchor="t"/>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r>
              <a:rPr lang="en-GB" sz="4400" b="1" dirty="0">
                <a:solidFill>
                  <a:schemeClr val="tx1"/>
                </a:solidFill>
              </a:rPr>
              <a:t>Attitude to Learning – 5Ps</a:t>
            </a:r>
          </a:p>
        </p:txBody>
      </p:sp>
      <p:pic>
        <p:nvPicPr>
          <p:cNvPr id="6" name="B29D88F3-6AD6-4EDF-9710-2E5C4E930DA7">
            <a:extLst>
              <a:ext uri="{FF2B5EF4-FFF2-40B4-BE49-F238E27FC236}">
                <a16:creationId xmlns:a16="http://schemas.microsoft.com/office/drawing/2014/main" id="{977BFCAE-97F1-CAC2-A2F2-E3383176C1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17543" y="1297781"/>
            <a:ext cx="3143489" cy="4505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5548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223CCDA-977C-78B4-7434-BB223F7475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9899" y="799824"/>
            <a:ext cx="7940648" cy="5362851"/>
          </a:xfrm>
          <a:prstGeom prst="rect">
            <a:avLst/>
          </a:prstGeom>
        </p:spPr>
      </p:pic>
      <p:sp>
        <p:nvSpPr>
          <p:cNvPr id="2" name="TextBox 1">
            <a:extLst>
              <a:ext uri="{FF2B5EF4-FFF2-40B4-BE49-F238E27FC236}">
                <a16:creationId xmlns:a16="http://schemas.microsoft.com/office/drawing/2014/main" id="{D5EBCB4F-56E5-4F99-A30F-10ED201AB6BD}"/>
              </a:ext>
            </a:extLst>
          </p:cNvPr>
          <p:cNvSpPr txBox="1"/>
          <p:nvPr/>
        </p:nvSpPr>
        <p:spPr>
          <a:xfrm>
            <a:off x="2581154" y="151016"/>
            <a:ext cx="9143421" cy="1107996"/>
          </a:xfrm>
          <a:prstGeom prst="rect">
            <a:avLst/>
          </a:prstGeom>
          <a:noFill/>
        </p:spPr>
        <p:txBody>
          <a:bodyPr wrap="square" rtlCol="0">
            <a:spAutoFit/>
          </a:bodyPr>
          <a:lstStyle/>
          <a:p>
            <a:pPr algn="r"/>
            <a:r>
              <a:rPr lang="en-GB" sz="6600" b="1" dirty="0"/>
              <a:t>ATL Grid</a:t>
            </a:r>
          </a:p>
        </p:txBody>
      </p:sp>
    </p:spTree>
    <p:extLst>
      <p:ext uri="{BB962C8B-B14F-4D97-AF65-F5344CB8AC3E}">
        <p14:creationId xmlns:p14="http://schemas.microsoft.com/office/powerpoint/2010/main" val="2086375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2D063-6C9F-244B-117F-219075FBFDCD}"/>
              </a:ext>
            </a:extLst>
          </p:cNvPr>
          <p:cNvSpPr>
            <a:spLocks noGrp="1"/>
          </p:cNvSpPr>
          <p:nvPr>
            <p:ph type="title"/>
          </p:nvPr>
        </p:nvSpPr>
        <p:spPr>
          <a:xfrm>
            <a:off x="5363850" y="2477172"/>
            <a:ext cx="6348170" cy="1245510"/>
          </a:xfrm>
        </p:spPr>
        <p:txBody>
          <a:bodyPr anchor="ctr">
            <a:normAutofit/>
          </a:bodyPr>
          <a:lstStyle/>
          <a:p>
            <a:pPr algn="ctr"/>
            <a:r>
              <a:rPr lang="en-GB" dirty="0"/>
              <a:t>Managing stress</a:t>
            </a:r>
          </a:p>
        </p:txBody>
      </p:sp>
      <p:sp>
        <p:nvSpPr>
          <p:cNvPr id="3" name="Content Placeholder 2">
            <a:extLst>
              <a:ext uri="{FF2B5EF4-FFF2-40B4-BE49-F238E27FC236}">
                <a16:creationId xmlns:a16="http://schemas.microsoft.com/office/drawing/2014/main" id="{EF7CAA1C-3CF3-EF4A-7DF8-D17F3E49426C}"/>
              </a:ext>
            </a:extLst>
          </p:cNvPr>
          <p:cNvSpPr>
            <a:spLocks noGrp="1"/>
          </p:cNvSpPr>
          <p:nvPr>
            <p:ph type="body" sz="quarter" idx="10"/>
          </p:nvPr>
        </p:nvSpPr>
        <p:spPr>
          <a:xfrm>
            <a:off x="6096000" y="3940699"/>
            <a:ext cx="5624513" cy="527050"/>
          </a:xfrm>
        </p:spPr>
        <p:txBody>
          <a:bodyPr>
            <a:normAutofit fontScale="92500"/>
          </a:bodyPr>
          <a:lstStyle/>
          <a:p>
            <a:pPr marL="0" indent="0">
              <a:buNone/>
            </a:pPr>
            <a:r>
              <a:rPr lang="en-GB" sz="2400" dirty="0"/>
              <a:t>Looking after yourself and getting organised!</a:t>
            </a:r>
          </a:p>
        </p:txBody>
      </p:sp>
    </p:spTree>
    <p:extLst>
      <p:ext uri="{BB962C8B-B14F-4D97-AF65-F5344CB8AC3E}">
        <p14:creationId xmlns:p14="http://schemas.microsoft.com/office/powerpoint/2010/main" val="2185884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AA55980-FDC3-4390-86AB-B1545550A334}"/>
              </a:ext>
            </a:extLst>
          </p:cNvPr>
          <p:cNvSpPr txBox="1">
            <a:spLocks/>
          </p:cNvSpPr>
          <p:nvPr/>
        </p:nvSpPr>
        <p:spPr>
          <a:xfrm>
            <a:off x="3210044" y="144951"/>
            <a:ext cx="10187306" cy="1325563"/>
          </a:xfrm>
          <a:prstGeom prst="rect">
            <a:avLst/>
          </a:prstGeom>
          <a:noFill/>
        </p:spPr>
        <p:txBody>
          <a:bodyPr>
            <a:normAutofit fontScale="97500"/>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l"/>
            <a:r>
              <a:rPr lang="en-GB" altLang="en-US" b="1" dirty="0">
                <a:latin typeface="+mn-lt"/>
              </a:rPr>
              <a:t>Healthy Mind and Body</a:t>
            </a:r>
          </a:p>
        </p:txBody>
      </p:sp>
      <p:sp>
        <p:nvSpPr>
          <p:cNvPr id="5" name="Content Placeholder 2">
            <a:extLst>
              <a:ext uri="{FF2B5EF4-FFF2-40B4-BE49-F238E27FC236}">
                <a16:creationId xmlns:a16="http://schemas.microsoft.com/office/drawing/2014/main" id="{9C3305DD-9C2A-429B-A874-87FFF4FF7355}"/>
              </a:ext>
            </a:extLst>
          </p:cNvPr>
          <p:cNvSpPr txBox="1">
            <a:spLocks/>
          </p:cNvSpPr>
          <p:nvPr/>
        </p:nvSpPr>
        <p:spPr>
          <a:xfrm>
            <a:off x="242781" y="1459469"/>
            <a:ext cx="11621270" cy="4874434"/>
          </a:xfrm>
          <a:prstGeom prst="rect">
            <a:avLst/>
          </a:prstGeom>
          <a:noFill/>
        </p:spPr>
        <p:txBody>
          <a:bodyPr>
            <a:noAutofit/>
          </a:bodyPr>
          <a:lst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2">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GB" altLang="en-US" dirty="0">
                <a:solidFill>
                  <a:srgbClr val="1E2949"/>
                </a:solidFill>
              </a:rPr>
              <a:t>As well as revision and keeping on top of homework it is important for students to make time for themselves.</a:t>
            </a:r>
          </a:p>
          <a:p>
            <a:pPr algn="l"/>
            <a:endParaRPr lang="en-GB" altLang="en-US" dirty="0">
              <a:solidFill>
                <a:srgbClr val="1E2949"/>
              </a:solidFill>
            </a:endParaRPr>
          </a:p>
          <a:p>
            <a:pPr algn="l"/>
            <a:r>
              <a:rPr lang="en-GB" altLang="en-US" dirty="0">
                <a:solidFill>
                  <a:srgbClr val="1E2949"/>
                </a:solidFill>
              </a:rPr>
              <a:t>Some examples: </a:t>
            </a:r>
          </a:p>
          <a:p>
            <a:pPr marL="457200" indent="-457200" algn="l">
              <a:buFont typeface="Arial" panose="020B0604020202020204" pitchFamily="34" charset="0"/>
              <a:buChar char="•"/>
            </a:pPr>
            <a:r>
              <a:rPr lang="en-GB" altLang="en-US" dirty="0">
                <a:solidFill>
                  <a:srgbClr val="1E2949"/>
                </a:solidFill>
              </a:rPr>
              <a:t>Be physically active</a:t>
            </a:r>
          </a:p>
          <a:p>
            <a:pPr marL="457200" indent="-457200" algn="l">
              <a:buFont typeface="Arial" panose="020B0604020202020204" pitchFamily="34" charset="0"/>
              <a:buChar char="•"/>
            </a:pPr>
            <a:r>
              <a:rPr lang="en-GB" altLang="en-US" dirty="0">
                <a:solidFill>
                  <a:srgbClr val="1E2949"/>
                </a:solidFill>
              </a:rPr>
              <a:t>Meditation</a:t>
            </a:r>
          </a:p>
          <a:p>
            <a:pPr marL="457200" indent="-457200" algn="l">
              <a:buFont typeface="Arial" panose="020B0604020202020204" pitchFamily="34" charset="0"/>
              <a:buChar char="•"/>
            </a:pPr>
            <a:r>
              <a:rPr lang="en-GB" altLang="en-US" dirty="0">
                <a:solidFill>
                  <a:srgbClr val="1E2949"/>
                </a:solidFill>
              </a:rPr>
              <a:t>Yoga </a:t>
            </a:r>
          </a:p>
          <a:p>
            <a:pPr marL="457200" indent="-457200" algn="l">
              <a:buFont typeface="Arial" panose="020B0604020202020204" pitchFamily="34" charset="0"/>
              <a:buChar char="•"/>
            </a:pPr>
            <a:r>
              <a:rPr lang="en-GB" altLang="en-US" dirty="0">
                <a:solidFill>
                  <a:srgbClr val="1E2949"/>
                </a:solidFill>
              </a:rPr>
              <a:t>Mindfulness techniques</a:t>
            </a:r>
          </a:p>
          <a:p>
            <a:pPr marL="457200" indent="-457200" algn="l">
              <a:buFont typeface="Arial" panose="020B0604020202020204" pitchFamily="34" charset="0"/>
              <a:buChar char="•"/>
            </a:pPr>
            <a:r>
              <a:rPr lang="en-GB" altLang="en-US" dirty="0">
                <a:solidFill>
                  <a:srgbClr val="1E2949"/>
                </a:solidFill>
              </a:rPr>
              <a:t>Self-reflection</a:t>
            </a:r>
          </a:p>
        </p:txBody>
      </p:sp>
    </p:spTree>
    <p:extLst>
      <p:ext uri="{BB962C8B-B14F-4D97-AF65-F5344CB8AC3E}">
        <p14:creationId xmlns:p14="http://schemas.microsoft.com/office/powerpoint/2010/main" val="1290517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6CCED-5F27-0C3A-72FE-220CDB05044F}"/>
              </a:ext>
            </a:extLst>
          </p:cNvPr>
          <p:cNvSpPr txBox="1">
            <a:spLocks/>
          </p:cNvSpPr>
          <p:nvPr/>
        </p:nvSpPr>
        <p:spPr>
          <a:xfrm>
            <a:off x="3819526" y="112196"/>
            <a:ext cx="8081406" cy="1287970"/>
          </a:xfrm>
          <a:prstGeom prst="rect">
            <a:avLst/>
          </a:prstGeom>
          <a:noFill/>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r>
              <a:rPr lang="en-GB" b="1" dirty="0">
                <a:latin typeface="+mn-lt"/>
              </a:rPr>
              <a:t>Getting organised</a:t>
            </a:r>
          </a:p>
        </p:txBody>
      </p:sp>
      <p:sp>
        <p:nvSpPr>
          <p:cNvPr id="3" name="Content Placeholder 2">
            <a:extLst>
              <a:ext uri="{FF2B5EF4-FFF2-40B4-BE49-F238E27FC236}">
                <a16:creationId xmlns:a16="http://schemas.microsoft.com/office/drawing/2014/main" id="{09CFAE1D-CFFE-5391-DDEF-0D3CD20C0CAB}"/>
              </a:ext>
            </a:extLst>
          </p:cNvPr>
          <p:cNvSpPr txBox="1">
            <a:spLocks/>
          </p:cNvSpPr>
          <p:nvPr/>
        </p:nvSpPr>
        <p:spPr>
          <a:xfrm>
            <a:off x="114164" y="1315032"/>
            <a:ext cx="8692951" cy="4902887"/>
          </a:xfrm>
          <a:prstGeom prst="rect">
            <a:avLst/>
          </a:prstGeom>
          <a:noFill/>
        </p:spPr>
        <p:txBody>
          <a:bodyPr/>
          <a:lst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2">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GB" sz="1800" dirty="0">
                <a:solidFill>
                  <a:srgbClr val="1E2949"/>
                </a:solidFill>
              </a:rPr>
              <a:t>All students received a planner at the start of the academic year.</a:t>
            </a:r>
          </a:p>
          <a:p>
            <a:pPr algn="l"/>
            <a:endParaRPr lang="en-GB" sz="1800" dirty="0">
              <a:solidFill>
                <a:srgbClr val="1E2949"/>
              </a:solidFill>
            </a:endParaRPr>
          </a:p>
          <a:p>
            <a:pPr algn="l"/>
            <a:r>
              <a:rPr lang="en-GB" sz="1800" dirty="0">
                <a:solidFill>
                  <a:srgbClr val="1E2949"/>
                </a:solidFill>
              </a:rPr>
              <a:t>Some keys areas of the planner are:</a:t>
            </a:r>
          </a:p>
          <a:p>
            <a:pPr marL="457200" indent="-457200" algn="l">
              <a:buFont typeface="Arial" panose="020B0604020202020204" pitchFamily="34" charset="0"/>
              <a:buChar char="•"/>
            </a:pPr>
            <a:r>
              <a:rPr lang="en-GB" sz="1800" dirty="0">
                <a:solidFill>
                  <a:srgbClr val="1E2949"/>
                </a:solidFill>
              </a:rPr>
              <a:t>Revision timetable template</a:t>
            </a:r>
          </a:p>
          <a:p>
            <a:pPr marL="457200" indent="-457200" algn="l">
              <a:buFont typeface="Arial" panose="020B0604020202020204" pitchFamily="34" charset="0"/>
              <a:buChar char="•"/>
            </a:pPr>
            <a:r>
              <a:rPr lang="en-GB" sz="1800" dirty="0">
                <a:solidFill>
                  <a:srgbClr val="1E2949"/>
                </a:solidFill>
              </a:rPr>
              <a:t>Revision tips</a:t>
            </a:r>
          </a:p>
          <a:p>
            <a:pPr marL="457200" indent="-457200" algn="l">
              <a:buFont typeface="Arial" panose="020B0604020202020204" pitchFamily="34" charset="0"/>
              <a:buChar char="•"/>
            </a:pPr>
            <a:r>
              <a:rPr lang="en-GB" sz="1800" dirty="0">
                <a:solidFill>
                  <a:srgbClr val="1E2949"/>
                </a:solidFill>
              </a:rPr>
              <a:t>Wellbeing tips/ strategies</a:t>
            </a:r>
          </a:p>
          <a:p>
            <a:pPr marL="457200" indent="-457200" algn="l">
              <a:buFont typeface="Arial" panose="020B0604020202020204" pitchFamily="34" charset="0"/>
              <a:buChar char="•"/>
            </a:pPr>
            <a:r>
              <a:rPr lang="en-GB" sz="1800" dirty="0">
                <a:solidFill>
                  <a:srgbClr val="1E2949"/>
                </a:solidFill>
              </a:rPr>
              <a:t>Tips to develop mental toughness, listening skills and being able to ask for help</a:t>
            </a:r>
          </a:p>
          <a:p>
            <a:pPr marL="457200" indent="-457200" algn="l">
              <a:buFont typeface="Arial" panose="020B0604020202020204" pitchFamily="34" charset="0"/>
              <a:buChar char="•"/>
            </a:pPr>
            <a:r>
              <a:rPr lang="en-GB" sz="1800" dirty="0">
                <a:solidFill>
                  <a:srgbClr val="1E2949"/>
                </a:solidFill>
              </a:rPr>
              <a:t>Planning time effectively</a:t>
            </a:r>
          </a:p>
          <a:p>
            <a:pPr marL="457200" indent="-457200" algn="l">
              <a:buFont typeface="Arial" panose="020B0604020202020204" pitchFamily="34" charset="0"/>
              <a:buChar char="•"/>
            </a:pPr>
            <a:r>
              <a:rPr lang="en-GB" sz="1800" dirty="0">
                <a:solidFill>
                  <a:srgbClr val="1E2949"/>
                </a:solidFill>
              </a:rPr>
              <a:t>Understanding digital wellbeing</a:t>
            </a:r>
          </a:p>
          <a:p>
            <a:pPr marL="457200" indent="-457200" algn="l">
              <a:buFont typeface="Arial" panose="020B0604020202020204" pitchFamily="34" charset="0"/>
              <a:buChar char="•"/>
            </a:pPr>
            <a:r>
              <a:rPr lang="en-GB" sz="1800" dirty="0">
                <a:solidFill>
                  <a:srgbClr val="1E2949"/>
                </a:solidFill>
              </a:rPr>
              <a:t>Healthy relationships</a:t>
            </a:r>
          </a:p>
          <a:p>
            <a:pPr marL="457200" indent="-457200" algn="l">
              <a:buFont typeface="Arial" panose="020B0604020202020204" pitchFamily="34" charset="0"/>
              <a:buChar char="•"/>
            </a:pPr>
            <a:r>
              <a:rPr lang="en-GB" sz="1800" dirty="0">
                <a:solidFill>
                  <a:srgbClr val="1E2949"/>
                </a:solidFill>
              </a:rPr>
              <a:t>Helpful telephone numbers/contacts</a:t>
            </a:r>
          </a:p>
          <a:p>
            <a:pPr marL="457200" indent="-457200" algn="l">
              <a:buFont typeface="Arial" panose="020B0604020202020204" pitchFamily="34" charset="0"/>
              <a:buChar char="•"/>
            </a:pPr>
            <a:r>
              <a:rPr lang="en-GB" sz="1800" dirty="0">
                <a:solidFill>
                  <a:srgbClr val="1E2949"/>
                </a:solidFill>
              </a:rPr>
              <a:t>Goal setting</a:t>
            </a:r>
          </a:p>
          <a:p>
            <a:pPr marL="457200" indent="-457200" algn="l">
              <a:buFont typeface="Arial" panose="020B0604020202020204" pitchFamily="34" charset="0"/>
              <a:buChar char="•"/>
            </a:pPr>
            <a:r>
              <a:rPr lang="en-GB" sz="1800" dirty="0">
                <a:solidFill>
                  <a:srgbClr val="1E2949"/>
                </a:solidFill>
              </a:rPr>
              <a:t>To do lists</a:t>
            </a:r>
          </a:p>
          <a:p>
            <a:pPr algn="l"/>
            <a:endParaRPr lang="en-GB" sz="1800" dirty="0">
              <a:solidFill>
                <a:srgbClr val="1E2949"/>
              </a:solidFill>
            </a:endParaRPr>
          </a:p>
          <a:p>
            <a:endParaRPr lang="en-GB" sz="1800" dirty="0">
              <a:solidFill>
                <a:srgbClr val="1E2949"/>
              </a:solidFill>
            </a:endParaRPr>
          </a:p>
        </p:txBody>
      </p:sp>
    </p:spTree>
    <p:extLst>
      <p:ext uri="{BB962C8B-B14F-4D97-AF65-F5344CB8AC3E}">
        <p14:creationId xmlns:p14="http://schemas.microsoft.com/office/powerpoint/2010/main" val="327423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EBE90AF-790D-BBDE-E7D4-D7C74B6A5B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657" y="1444201"/>
            <a:ext cx="3135878" cy="4573156"/>
          </a:xfrm>
          <a:prstGeom prst="rect">
            <a:avLst/>
          </a:prstGeom>
        </p:spPr>
      </p:pic>
      <p:sp>
        <p:nvSpPr>
          <p:cNvPr id="2" name="Title 1">
            <a:extLst>
              <a:ext uri="{FF2B5EF4-FFF2-40B4-BE49-F238E27FC236}">
                <a16:creationId xmlns:a16="http://schemas.microsoft.com/office/drawing/2014/main" id="{87B6CF7F-9AB9-E1E0-097F-54976785C939}"/>
              </a:ext>
            </a:extLst>
          </p:cNvPr>
          <p:cNvSpPr txBox="1">
            <a:spLocks/>
          </p:cNvSpPr>
          <p:nvPr/>
        </p:nvSpPr>
        <p:spPr>
          <a:xfrm>
            <a:off x="2627697" y="263018"/>
            <a:ext cx="9303084" cy="795762"/>
          </a:xfrm>
          <a:prstGeom prst="rect">
            <a:avLst/>
          </a:prstGeom>
        </p:spPr>
        <p:txBody>
          <a:bodyPr>
            <a:normAutofit fontScale="82500" lnSpcReduction="10000"/>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r>
              <a:rPr lang="en-GB" b="1" dirty="0">
                <a:latin typeface="+mn-lt"/>
              </a:rPr>
              <a:t>Termly Assessment Grades</a:t>
            </a:r>
          </a:p>
        </p:txBody>
      </p:sp>
      <p:sp>
        <p:nvSpPr>
          <p:cNvPr id="6" name="TextBox 5">
            <a:extLst>
              <a:ext uri="{FF2B5EF4-FFF2-40B4-BE49-F238E27FC236}">
                <a16:creationId xmlns:a16="http://schemas.microsoft.com/office/drawing/2014/main" id="{B05233DE-926B-2013-CF47-38D70A0BC48B}"/>
              </a:ext>
            </a:extLst>
          </p:cNvPr>
          <p:cNvSpPr txBox="1"/>
          <p:nvPr/>
        </p:nvSpPr>
        <p:spPr>
          <a:xfrm>
            <a:off x="7548077" y="1997839"/>
            <a:ext cx="4127367" cy="2862322"/>
          </a:xfrm>
          <a:prstGeom prst="rect">
            <a:avLst/>
          </a:prstGeom>
          <a:noFill/>
        </p:spPr>
        <p:txBody>
          <a:bodyPr wrap="square" rtlCol="0">
            <a:spAutoFit/>
          </a:bodyPr>
          <a:lstStyle/>
          <a:p>
            <a:r>
              <a:rPr lang="en-GB" sz="2000" dirty="0"/>
              <a:t>A dedicated tutorial session for reviewing of CLGs after each Progress Report.</a:t>
            </a:r>
          </a:p>
          <a:p>
            <a:endParaRPr lang="en-GB" sz="2000" dirty="0"/>
          </a:p>
          <a:p>
            <a:r>
              <a:rPr lang="en-GB" sz="2000" dirty="0"/>
              <a:t>Students encouraged to record and reflect on progress so far</a:t>
            </a:r>
          </a:p>
          <a:p>
            <a:endParaRPr lang="en-GB" sz="2000" dirty="0"/>
          </a:p>
          <a:p>
            <a:r>
              <a:rPr lang="en-GB" sz="2000" dirty="0"/>
              <a:t>This can then be recorded in their planners each term</a:t>
            </a:r>
          </a:p>
        </p:txBody>
      </p:sp>
      <p:pic>
        <p:nvPicPr>
          <p:cNvPr id="8" name="Picture 7">
            <a:extLst>
              <a:ext uri="{FF2B5EF4-FFF2-40B4-BE49-F238E27FC236}">
                <a16:creationId xmlns:a16="http://schemas.microsoft.com/office/drawing/2014/main" id="{50E4648A-C6F0-1867-A7D5-9ABFF1A22A07}"/>
              </a:ext>
            </a:extLst>
          </p:cNvPr>
          <p:cNvPicPr>
            <a:picLocks noChangeAspect="1"/>
          </p:cNvPicPr>
          <p:nvPr/>
        </p:nvPicPr>
        <p:blipFill>
          <a:blip r:embed="rId3"/>
          <a:stretch>
            <a:fillRect/>
          </a:stretch>
        </p:blipFill>
        <p:spPr>
          <a:xfrm>
            <a:off x="3632245" y="1444201"/>
            <a:ext cx="3269069" cy="4573156"/>
          </a:xfrm>
          <a:prstGeom prst="rect">
            <a:avLst/>
          </a:prstGeom>
        </p:spPr>
      </p:pic>
    </p:spTree>
    <p:extLst>
      <p:ext uri="{BB962C8B-B14F-4D97-AF65-F5344CB8AC3E}">
        <p14:creationId xmlns:p14="http://schemas.microsoft.com/office/powerpoint/2010/main" val="903846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13EDD-A6FA-4377-97DA-7E246C18B058}"/>
              </a:ext>
            </a:extLst>
          </p:cNvPr>
          <p:cNvSpPr txBox="1">
            <a:spLocks/>
          </p:cNvSpPr>
          <p:nvPr/>
        </p:nvSpPr>
        <p:spPr>
          <a:xfrm>
            <a:off x="5884511" y="213334"/>
            <a:ext cx="5939444" cy="1325563"/>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r>
              <a:rPr lang="en-GB" dirty="0"/>
              <a:t>Homework</a:t>
            </a:r>
          </a:p>
        </p:txBody>
      </p:sp>
      <p:sp>
        <p:nvSpPr>
          <p:cNvPr id="3" name="Content Placeholder 2">
            <a:extLst>
              <a:ext uri="{FF2B5EF4-FFF2-40B4-BE49-F238E27FC236}">
                <a16:creationId xmlns:a16="http://schemas.microsoft.com/office/drawing/2014/main" id="{14575977-1E46-40F7-AC79-5E714E7AF0ED}"/>
              </a:ext>
            </a:extLst>
          </p:cNvPr>
          <p:cNvSpPr txBox="1">
            <a:spLocks/>
          </p:cNvSpPr>
          <p:nvPr/>
        </p:nvSpPr>
        <p:spPr>
          <a:xfrm>
            <a:off x="100488" y="1401703"/>
            <a:ext cx="6229449" cy="4703822"/>
          </a:xfrm>
          <a:prstGeom prst="rect">
            <a:avLst/>
          </a:prstGeom>
          <a:noFill/>
        </p:spPr>
        <p:txBody>
          <a:bodyPr>
            <a:normAutofit fontScale="70000" lnSpcReduction="20000"/>
          </a:bodyPr>
          <a:lst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2">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GB" dirty="0">
                <a:solidFill>
                  <a:srgbClr val="1E2949"/>
                </a:solidFill>
              </a:rPr>
              <a:t>Teachers will place homework tasks on  Microsoft Teams.</a:t>
            </a:r>
          </a:p>
          <a:p>
            <a:pPr algn="l"/>
            <a:r>
              <a:rPr lang="en-GB" dirty="0">
                <a:solidFill>
                  <a:srgbClr val="1E2949"/>
                </a:solidFill>
              </a:rPr>
              <a:t>There are a variety of platforms on which homework is set including:</a:t>
            </a:r>
          </a:p>
          <a:p>
            <a:pPr marL="457200" indent="-457200" algn="l">
              <a:buFontTx/>
              <a:buChar char="-"/>
            </a:pPr>
            <a:r>
              <a:rPr lang="en-GB" dirty="0">
                <a:solidFill>
                  <a:srgbClr val="1E2949"/>
                </a:solidFill>
              </a:rPr>
              <a:t>Educake</a:t>
            </a:r>
          </a:p>
          <a:p>
            <a:pPr marL="457200" indent="-457200" algn="l">
              <a:buFontTx/>
              <a:buChar char="-"/>
            </a:pPr>
            <a:r>
              <a:rPr lang="en-GB" dirty="0">
                <a:solidFill>
                  <a:srgbClr val="1E2949"/>
                </a:solidFill>
              </a:rPr>
              <a:t>Sparxs</a:t>
            </a:r>
          </a:p>
          <a:p>
            <a:pPr marL="457200" indent="-457200" algn="l">
              <a:buFontTx/>
              <a:buChar char="-"/>
            </a:pPr>
            <a:r>
              <a:rPr lang="en-GB" dirty="0">
                <a:solidFill>
                  <a:srgbClr val="1E2949"/>
                </a:solidFill>
              </a:rPr>
              <a:t>Memorize</a:t>
            </a:r>
          </a:p>
          <a:p>
            <a:pPr marL="457200" indent="-457200" algn="l">
              <a:buFontTx/>
              <a:buChar char="-"/>
            </a:pPr>
            <a:r>
              <a:rPr lang="en-GB" dirty="0">
                <a:solidFill>
                  <a:srgbClr val="1E2949"/>
                </a:solidFill>
              </a:rPr>
              <a:t>Seneca</a:t>
            </a:r>
          </a:p>
          <a:p>
            <a:pPr marL="457200" indent="-457200" algn="l">
              <a:buFontTx/>
              <a:buChar char="-"/>
            </a:pPr>
            <a:endParaRPr lang="en-GB" dirty="0">
              <a:solidFill>
                <a:srgbClr val="1E2949"/>
              </a:solidFill>
            </a:endParaRPr>
          </a:p>
          <a:p>
            <a:pPr algn="l"/>
            <a:r>
              <a:rPr lang="en-GB" dirty="0">
                <a:solidFill>
                  <a:srgbClr val="1E2949"/>
                </a:solidFill>
              </a:rPr>
              <a:t>Student planners also have a Weekly To-Do list – students could use this to help organise their weekly homework</a:t>
            </a:r>
          </a:p>
          <a:p>
            <a:pPr algn="l"/>
            <a:endParaRPr lang="en-GB" dirty="0">
              <a:solidFill>
                <a:srgbClr val="1E2949"/>
              </a:solidFill>
            </a:endParaRPr>
          </a:p>
          <a:p>
            <a:pPr algn="l"/>
            <a:r>
              <a:rPr lang="en-GB" dirty="0">
                <a:solidFill>
                  <a:srgbClr val="1E2949"/>
                </a:solidFill>
              </a:rPr>
              <a:t>Parents can have an overview of homework by installing Teams on your phone or tablet and have your child login into their account. </a:t>
            </a:r>
          </a:p>
        </p:txBody>
      </p:sp>
      <p:pic>
        <p:nvPicPr>
          <p:cNvPr id="2050" name="Picture 2" descr="Microsoft Teams - Wikipedia">
            <a:extLst>
              <a:ext uri="{FF2B5EF4-FFF2-40B4-BE49-F238E27FC236}">
                <a16:creationId xmlns:a16="http://schemas.microsoft.com/office/drawing/2014/main" id="{FE59199B-7FF1-ECBC-1AAF-323A04C049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1944" y="1656598"/>
            <a:ext cx="1430556" cy="132618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CEFB36D-BA1D-F3E6-B1CF-871E00B10D2F}"/>
              </a:ext>
            </a:extLst>
          </p:cNvPr>
          <p:cNvPicPr>
            <a:picLocks noChangeAspect="1"/>
          </p:cNvPicPr>
          <p:nvPr/>
        </p:nvPicPr>
        <p:blipFill>
          <a:blip r:embed="rId3"/>
          <a:stretch>
            <a:fillRect/>
          </a:stretch>
        </p:blipFill>
        <p:spPr>
          <a:xfrm>
            <a:off x="9542887" y="2204184"/>
            <a:ext cx="2511390" cy="3623912"/>
          </a:xfrm>
          <a:prstGeom prst="rect">
            <a:avLst/>
          </a:prstGeom>
        </p:spPr>
      </p:pic>
      <p:pic>
        <p:nvPicPr>
          <p:cNvPr id="7" name="Picture 6" descr="Educake Reviews | Read Customer Service Reviews of educake.co.uk">
            <a:extLst>
              <a:ext uri="{FF2B5EF4-FFF2-40B4-BE49-F238E27FC236}">
                <a16:creationId xmlns:a16="http://schemas.microsoft.com/office/drawing/2014/main" id="{6B2D2B87-2AFB-AE9C-7925-660781712DB5}"/>
              </a:ext>
            </a:extLst>
          </p:cNvPr>
          <p:cNvPicPr>
            <a:picLocks noChangeAspect="1"/>
          </p:cNvPicPr>
          <p:nvPr/>
        </p:nvPicPr>
        <p:blipFill>
          <a:blip r:embed="rId4"/>
          <a:stretch>
            <a:fillRect/>
          </a:stretch>
        </p:blipFill>
        <p:spPr>
          <a:xfrm>
            <a:off x="6593093" y="3256521"/>
            <a:ext cx="1519238" cy="1519238"/>
          </a:xfrm>
          <a:prstGeom prst="rect">
            <a:avLst/>
          </a:prstGeom>
        </p:spPr>
      </p:pic>
      <p:pic>
        <p:nvPicPr>
          <p:cNvPr id="8" name="Picture 7" descr="SparxMaths (@SparxMaths) / X">
            <a:extLst>
              <a:ext uri="{FF2B5EF4-FFF2-40B4-BE49-F238E27FC236}">
                <a16:creationId xmlns:a16="http://schemas.microsoft.com/office/drawing/2014/main" id="{C40557CF-A406-EEE1-6F5A-2EFF9F52969C}"/>
              </a:ext>
            </a:extLst>
          </p:cNvPr>
          <p:cNvPicPr>
            <a:picLocks noChangeAspect="1"/>
          </p:cNvPicPr>
          <p:nvPr/>
        </p:nvPicPr>
        <p:blipFill>
          <a:blip r:embed="rId5"/>
          <a:stretch>
            <a:fillRect/>
          </a:stretch>
        </p:blipFill>
        <p:spPr>
          <a:xfrm>
            <a:off x="8112331" y="4413634"/>
            <a:ext cx="1167400" cy="1167400"/>
          </a:xfrm>
          <a:prstGeom prst="rect">
            <a:avLst/>
          </a:prstGeom>
        </p:spPr>
      </p:pic>
      <p:pic>
        <p:nvPicPr>
          <p:cNvPr id="9" name="Picture 8" descr="Seneca | Online Revision &amp; Homework Platform | InnerDrive Reviews">
            <a:extLst>
              <a:ext uri="{FF2B5EF4-FFF2-40B4-BE49-F238E27FC236}">
                <a16:creationId xmlns:a16="http://schemas.microsoft.com/office/drawing/2014/main" id="{5A6993EE-98E4-833B-C20A-82B494ED155D}"/>
              </a:ext>
            </a:extLst>
          </p:cNvPr>
          <p:cNvPicPr>
            <a:picLocks noChangeAspect="1"/>
          </p:cNvPicPr>
          <p:nvPr/>
        </p:nvPicPr>
        <p:blipFill>
          <a:blip r:embed="rId6"/>
          <a:stretch>
            <a:fillRect/>
          </a:stretch>
        </p:blipFill>
        <p:spPr>
          <a:xfrm>
            <a:off x="6715170" y="4848226"/>
            <a:ext cx="1095375" cy="1095375"/>
          </a:xfrm>
          <a:prstGeom prst="rect">
            <a:avLst/>
          </a:prstGeom>
        </p:spPr>
      </p:pic>
      <p:pic>
        <p:nvPicPr>
          <p:cNvPr id="10" name="Picture 9" descr="Memorize - Study Smarter – Apps on Google Play">
            <a:extLst>
              <a:ext uri="{FF2B5EF4-FFF2-40B4-BE49-F238E27FC236}">
                <a16:creationId xmlns:a16="http://schemas.microsoft.com/office/drawing/2014/main" id="{45A44830-5F4E-C2CB-4C0C-17B1C3EDC3BA}"/>
              </a:ext>
            </a:extLst>
          </p:cNvPr>
          <p:cNvPicPr>
            <a:picLocks noChangeAspect="1"/>
          </p:cNvPicPr>
          <p:nvPr/>
        </p:nvPicPr>
        <p:blipFill>
          <a:blip r:embed="rId7"/>
          <a:stretch>
            <a:fillRect/>
          </a:stretch>
        </p:blipFill>
        <p:spPr>
          <a:xfrm>
            <a:off x="8215921" y="3100480"/>
            <a:ext cx="1195388" cy="1195388"/>
          </a:xfrm>
          <a:prstGeom prst="rect">
            <a:avLst/>
          </a:prstGeom>
        </p:spPr>
      </p:pic>
    </p:spTree>
    <p:extLst>
      <p:ext uri="{BB962C8B-B14F-4D97-AF65-F5344CB8AC3E}">
        <p14:creationId xmlns:p14="http://schemas.microsoft.com/office/powerpoint/2010/main" val="1640138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74243-DA7A-C909-62E8-FCB78E20AEA2}"/>
              </a:ext>
            </a:extLst>
          </p:cNvPr>
          <p:cNvSpPr>
            <a:spLocks noGrp="1"/>
          </p:cNvSpPr>
          <p:nvPr>
            <p:ph type="title"/>
          </p:nvPr>
        </p:nvSpPr>
        <p:spPr/>
        <p:txBody>
          <a:bodyPr/>
          <a:lstStyle/>
          <a:p>
            <a:r>
              <a:rPr lang="en-GB" dirty="0"/>
              <a:t>Punctuality &amp; Attendance</a:t>
            </a:r>
          </a:p>
        </p:txBody>
      </p:sp>
      <p:sp>
        <p:nvSpPr>
          <p:cNvPr id="6" name="Text Placeholder 5">
            <a:extLst>
              <a:ext uri="{FF2B5EF4-FFF2-40B4-BE49-F238E27FC236}">
                <a16:creationId xmlns:a16="http://schemas.microsoft.com/office/drawing/2014/main" id="{AFA6A78B-04DD-F6F8-3527-8E296D28359D}"/>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396429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AC1C5-0751-0C54-AB10-B85797D202FB}"/>
              </a:ext>
            </a:extLst>
          </p:cNvPr>
          <p:cNvSpPr txBox="1">
            <a:spLocks/>
          </p:cNvSpPr>
          <p:nvPr/>
        </p:nvSpPr>
        <p:spPr>
          <a:xfrm>
            <a:off x="509286" y="437928"/>
            <a:ext cx="9229624" cy="1325563"/>
          </a:xfrm>
          <a:prstGeom prst="rect">
            <a:avLst/>
          </a:prstGeom>
        </p:spPr>
        <p:txBody>
          <a:bodyPr>
            <a:normAutofit/>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r>
              <a:rPr lang="en-GB" sz="4800" b="1" dirty="0">
                <a:latin typeface="+mn-lt"/>
              </a:rPr>
              <a:t>Year 11 is a shorter year</a:t>
            </a:r>
            <a:endParaRPr lang="en-US" sz="4800" b="1" dirty="0">
              <a:latin typeface="+mn-lt"/>
            </a:endParaRPr>
          </a:p>
        </p:txBody>
      </p:sp>
      <p:pic>
        <p:nvPicPr>
          <p:cNvPr id="3" name="Picture 2">
            <a:extLst>
              <a:ext uri="{FF2B5EF4-FFF2-40B4-BE49-F238E27FC236}">
                <a16:creationId xmlns:a16="http://schemas.microsoft.com/office/drawing/2014/main" id="{2A9C91FA-4698-4870-A41A-8218E14BD158}"/>
              </a:ext>
            </a:extLst>
          </p:cNvPr>
          <p:cNvPicPr>
            <a:picLocks noChangeAspect="1"/>
          </p:cNvPicPr>
          <p:nvPr/>
        </p:nvPicPr>
        <p:blipFill>
          <a:blip r:embed="rId3"/>
          <a:stretch>
            <a:fillRect/>
          </a:stretch>
        </p:blipFill>
        <p:spPr>
          <a:xfrm>
            <a:off x="281345" y="2024694"/>
            <a:ext cx="5814655" cy="4026097"/>
          </a:xfrm>
          <a:prstGeom prst="rect">
            <a:avLst/>
          </a:prstGeom>
        </p:spPr>
      </p:pic>
      <p:pic>
        <p:nvPicPr>
          <p:cNvPr id="4" name="Picture 3">
            <a:extLst>
              <a:ext uri="{FF2B5EF4-FFF2-40B4-BE49-F238E27FC236}">
                <a16:creationId xmlns:a16="http://schemas.microsoft.com/office/drawing/2014/main" id="{29DB53A6-D710-B2D3-EFAE-2FF7CE2E3B1E}"/>
              </a:ext>
            </a:extLst>
          </p:cNvPr>
          <p:cNvPicPr>
            <a:picLocks noChangeAspect="1"/>
          </p:cNvPicPr>
          <p:nvPr/>
        </p:nvPicPr>
        <p:blipFill>
          <a:blip r:embed="rId4"/>
          <a:stretch>
            <a:fillRect/>
          </a:stretch>
        </p:blipFill>
        <p:spPr>
          <a:xfrm>
            <a:off x="6189495" y="2024693"/>
            <a:ext cx="5918769" cy="4020047"/>
          </a:xfrm>
          <a:prstGeom prst="rect">
            <a:avLst/>
          </a:prstGeom>
        </p:spPr>
      </p:pic>
    </p:spTree>
    <p:extLst>
      <p:ext uri="{BB962C8B-B14F-4D97-AF65-F5344CB8AC3E}">
        <p14:creationId xmlns:p14="http://schemas.microsoft.com/office/powerpoint/2010/main" val="3164581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B1D652F6-CB69-1F39-555F-8A85E95363B5}"/>
              </a:ext>
            </a:extLst>
          </p:cNvPr>
          <p:cNvSpPr txBox="1">
            <a:spLocks/>
          </p:cNvSpPr>
          <p:nvPr/>
        </p:nvSpPr>
        <p:spPr>
          <a:xfrm>
            <a:off x="619487" y="1415442"/>
            <a:ext cx="10331900" cy="4789065"/>
          </a:xfrm>
          <a:prstGeom prst="rect">
            <a:avLst/>
          </a:prstGeom>
          <a:noFill/>
        </p:spPr>
        <p:txBody>
          <a:bodyPr>
            <a:normAutofit fontScale="92500" lnSpcReduction="20000"/>
          </a:bodyPr>
          <a:lst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2">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000" dirty="0">
                <a:solidFill>
                  <a:srgbClr val="1E2949"/>
                </a:solidFill>
              </a:rPr>
              <a:t>Being just a few minutes late to lessons on a regular basis can have a big effect on learning:</a:t>
            </a:r>
          </a:p>
          <a:p>
            <a:endParaRPr lang="en-GB" dirty="0">
              <a:solidFill>
                <a:srgbClr val="1E2949"/>
              </a:solidFill>
            </a:endParaRPr>
          </a:p>
          <a:p>
            <a:r>
              <a:rPr lang="en-GB" sz="2600" dirty="0">
                <a:solidFill>
                  <a:srgbClr val="1E2949"/>
                </a:solidFill>
              </a:rPr>
              <a:t>3 mins late to 1 lesson per week = 117 mins                 </a:t>
            </a:r>
          </a:p>
          <a:p>
            <a:r>
              <a:rPr lang="en-GB" sz="2600" dirty="0">
                <a:solidFill>
                  <a:srgbClr val="1E2949"/>
                </a:solidFill>
                <a:highlight>
                  <a:srgbClr val="FFFF00"/>
                </a:highlight>
              </a:rPr>
              <a:t>(nearly 2 missed lessons in a school year)</a:t>
            </a:r>
          </a:p>
          <a:p>
            <a:r>
              <a:rPr lang="en-GB" sz="2600" dirty="0">
                <a:solidFill>
                  <a:srgbClr val="1E2949"/>
                </a:solidFill>
              </a:rPr>
              <a:t>3 mins late to 1 lesson per day = 585 mins </a:t>
            </a:r>
          </a:p>
          <a:p>
            <a:r>
              <a:rPr lang="en-GB" sz="2600" dirty="0">
                <a:solidFill>
                  <a:srgbClr val="1E2949"/>
                </a:solidFill>
                <a:highlight>
                  <a:srgbClr val="FFFF00"/>
                </a:highlight>
              </a:rPr>
              <a:t>(nearly 10 missed lessons or 2 school days in a school year)</a:t>
            </a:r>
          </a:p>
          <a:p>
            <a:r>
              <a:rPr lang="en-GB" sz="2600" dirty="0">
                <a:solidFill>
                  <a:srgbClr val="1E2949"/>
                </a:solidFill>
              </a:rPr>
              <a:t>3 mins late to every lesson every day = 2,925 mins</a:t>
            </a:r>
          </a:p>
          <a:p>
            <a:r>
              <a:rPr lang="en-GB" sz="2600" dirty="0">
                <a:solidFill>
                  <a:srgbClr val="1E2949"/>
                </a:solidFill>
                <a:highlight>
                  <a:srgbClr val="FFFF00"/>
                </a:highlight>
              </a:rPr>
              <a:t>(around 49 missed lessons or 10 school days in a school year)</a:t>
            </a:r>
          </a:p>
          <a:p>
            <a:endParaRPr lang="en-GB" sz="2600" dirty="0">
              <a:solidFill>
                <a:srgbClr val="1E2949"/>
              </a:solidFill>
              <a:highlight>
                <a:srgbClr val="FFFF00"/>
              </a:highlight>
            </a:endParaRPr>
          </a:p>
          <a:p>
            <a:r>
              <a:rPr lang="en-GB" dirty="0">
                <a:solidFill>
                  <a:srgbClr val="1E2949"/>
                </a:solidFill>
              </a:rPr>
              <a:t>Research suggests that 17 days missed from school equates to achievement being lowered by a FULL GCSE grade.</a:t>
            </a:r>
          </a:p>
          <a:p>
            <a:endParaRPr lang="en-GB" dirty="0">
              <a:solidFill>
                <a:srgbClr val="1E2949"/>
              </a:solidFill>
            </a:endParaRPr>
          </a:p>
          <a:p>
            <a:endParaRPr lang="en-GB" dirty="0">
              <a:solidFill>
                <a:srgbClr val="1E2949"/>
              </a:solidFill>
            </a:endParaRPr>
          </a:p>
        </p:txBody>
      </p:sp>
      <p:sp>
        <p:nvSpPr>
          <p:cNvPr id="3" name="Title 1">
            <a:extLst>
              <a:ext uri="{FF2B5EF4-FFF2-40B4-BE49-F238E27FC236}">
                <a16:creationId xmlns:a16="http://schemas.microsoft.com/office/drawing/2014/main" id="{67941A4F-09C8-F837-BAAF-7EE9FFCDCFF4}"/>
              </a:ext>
            </a:extLst>
          </p:cNvPr>
          <p:cNvSpPr txBox="1">
            <a:spLocks/>
          </p:cNvSpPr>
          <p:nvPr/>
        </p:nvSpPr>
        <p:spPr>
          <a:xfrm>
            <a:off x="503740" y="365126"/>
            <a:ext cx="6915493" cy="1050316"/>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r>
              <a:rPr lang="en-GB" b="1">
                <a:latin typeface="+mn-lt"/>
              </a:rPr>
              <a:t>Punctuality</a:t>
            </a:r>
            <a:endParaRPr lang="en-GB" b="1" dirty="0">
              <a:latin typeface="+mn-lt"/>
            </a:endParaRPr>
          </a:p>
        </p:txBody>
      </p:sp>
    </p:spTree>
    <p:extLst>
      <p:ext uri="{BB962C8B-B14F-4D97-AF65-F5344CB8AC3E}">
        <p14:creationId xmlns:p14="http://schemas.microsoft.com/office/powerpoint/2010/main" val="3936224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435;p72">
            <a:extLst>
              <a:ext uri="{FF2B5EF4-FFF2-40B4-BE49-F238E27FC236}">
                <a16:creationId xmlns:a16="http://schemas.microsoft.com/office/drawing/2014/main" id="{A8814757-E37F-BFE4-1E4C-26AC80105911}"/>
              </a:ext>
            </a:extLst>
          </p:cNvPr>
          <p:cNvPicPr preferRelativeResize="0"/>
          <p:nvPr/>
        </p:nvPicPr>
        <p:blipFill>
          <a:blip r:embed="rId3">
            <a:alphaModFix/>
          </a:blip>
          <a:stretch>
            <a:fillRect/>
          </a:stretch>
        </p:blipFill>
        <p:spPr>
          <a:xfrm>
            <a:off x="4144260" y="1329412"/>
            <a:ext cx="6237990" cy="3718155"/>
          </a:xfrm>
          <a:prstGeom prst="rect">
            <a:avLst/>
          </a:prstGeom>
          <a:noFill/>
          <a:ln>
            <a:noFill/>
          </a:ln>
        </p:spPr>
      </p:pic>
      <p:sp>
        <p:nvSpPr>
          <p:cNvPr id="2" name="Title 1">
            <a:extLst>
              <a:ext uri="{FF2B5EF4-FFF2-40B4-BE49-F238E27FC236}">
                <a16:creationId xmlns:a16="http://schemas.microsoft.com/office/drawing/2014/main" id="{030CB6EC-9DB6-BF01-0F17-1D0E5106D47D}"/>
              </a:ext>
            </a:extLst>
          </p:cNvPr>
          <p:cNvSpPr txBox="1">
            <a:spLocks/>
          </p:cNvSpPr>
          <p:nvPr/>
        </p:nvSpPr>
        <p:spPr>
          <a:xfrm>
            <a:off x="5180647" y="163512"/>
            <a:ext cx="6766063"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GB" sz="5400" b="1" dirty="0">
                <a:solidFill>
                  <a:srgbClr val="1E2949"/>
                </a:solidFill>
                <a:latin typeface="+mn-lt"/>
              </a:rPr>
              <a:t>Attendance</a:t>
            </a:r>
            <a:endParaRPr lang="en-US" sz="5400" b="1" dirty="0">
              <a:solidFill>
                <a:srgbClr val="1E2949"/>
              </a:solidFill>
              <a:latin typeface="+mn-lt"/>
            </a:endParaRPr>
          </a:p>
        </p:txBody>
      </p:sp>
      <p:sp>
        <p:nvSpPr>
          <p:cNvPr id="3" name="Content Placeholder 2">
            <a:extLst>
              <a:ext uri="{FF2B5EF4-FFF2-40B4-BE49-F238E27FC236}">
                <a16:creationId xmlns:a16="http://schemas.microsoft.com/office/drawing/2014/main" id="{DC27605D-2B3B-3E18-3788-4742CC1C231F}"/>
              </a:ext>
            </a:extLst>
          </p:cNvPr>
          <p:cNvSpPr txBox="1">
            <a:spLocks/>
          </p:cNvSpPr>
          <p:nvPr/>
        </p:nvSpPr>
        <p:spPr>
          <a:xfrm>
            <a:off x="590550" y="1266826"/>
            <a:ext cx="11149966" cy="4836496"/>
          </a:xfrm>
          <a:prstGeom prst="rect">
            <a:avLst/>
          </a:prstGeom>
          <a:solidFill>
            <a:schemeClr val="bg1">
              <a:alpha val="33000"/>
            </a:schemeClr>
          </a:soli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dirty="0">
                <a:solidFill>
                  <a:srgbClr val="1E2949"/>
                </a:solidFill>
              </a:rPr>
              <a:t>Directly linked to performance</a:t>
            </a:r>
          </a:p>
          <a:p>
            <a:pPr marL="0" indent="0">
              <a:buNone/>
            </a:pPr>
            <a:endParaRPr lang="en-GB" dirty="0">
              <a:solidFill>
                <a:srgbClr val="1E2949"/>
              </a:solidFill>
            </a:endParaRPr>
          </a:p>
          <a:p>
            <a:pPr marL="457200" lvl="1" indent="0">
              <a:buNone/>
            </a:pPr>
            <a:endParaRPr lang="en-GB" sz="2800" dirty="0">
              <a:solidFill>
                <a:srgbClr val="1E2949"/>
              </a:solidFill>
            </a:endParaRPr>
          </a:p>
          <a:p>
            <a:pPr marL="457200" lvl="1" indent="0">
              <a:buNone/>
            </a:pPr>
            <a:endParaRPr lang="en-GB" sz="2800" dirty="0">
              <a:solidFill>
                <a:srgbClr val="1E2949"/>
              </a:solidFill>
            </a:endParaRPr>
          </a:p>
          <a:p>
            <a:pPr marL="457200" lvl="1" indent="0">
              <a:buNone/>
            </a:pPr>
            <a:endParaRPr lang="en-GB" sz="2800" dirty="0">
              <a:solidFill>
                <a:srgbClr val="1E2949"/>
              </a:solidFill>
            </a:endParaRPr>
          </a:p>
          <a:p>
            <a:pPr marL="457200" lvl="1" indent="0">
              <a:buNone/>
            </a:pPr>
            <a:endParaRPr lang="en-GB" sz="2800" dirty="0">
              <a:solidFill>
                <a:srgbClr val="1E2949"/>
              </a:solidFill>
            </a:endParaRPr>
          </a:p>
          <a:p>
            <a:pPr marL="457200" lvl="1" indent="0">
              <a:buNone/>
            </a:pPr>
            <a:endParaRPr lang="en-GB" sz="2800" dirty="0">
              <a:solidFill>
                <a:srgbClr val="1E2949"/>
              </a:solidFill>
            </a:endParaRPr>
          </a:p>
          <a:p>
            <a:pPr marL="457200" lvl="1" indent="0">
              <a:buNone/>
            </a:pPr>
            <a:endParaRPr lang="en-GB" sz="2800" dirty="0">
              <a:solidFill>
                <a:srgbClr val="1E2949"/>
              </a:solidFill>
            </a:endParaRPr>
          </a:p>
          <a:p>
            <a:pPr marL="457200" lvl="1" indent="0">
              <a:buNone/>
            </a:pPr>
            <a:endParaRPr lang="en-GB" sz="2800" dirty="0">
              <a:solidFill>
                <a:srgbClr val="1E2949"/>
              </a:solidFill>
            </a:endParaRPr>
          </a:p>
          <a:p>
            <a:pPr marL="0" indent="0">
              <a:buNone/>
            </a:pPr>
            <a:r>
              <a:rPr lang="en-GB" dirty="0">
                <a:solidFill>
                  <a:srgbClr val="1E2949"/>
                </a:solidFill>
              </a:rPr>
              <a:t>Target of 95+% Attendance for all students</a:t>
            </a:r>
          </a:p>
          <a:p>
            <a:pPr marL="0" indent="0">
              <a:buNone/>
            </a:pPr>
            <a:endParaRPr lang="en-GB" dirty="0">
              <a:solidFill>
                <a:srgbClr val="1E2949"/>
              </a:solidFill>
            </a:endParaRPr>
          </a:p>
        </p:txBody>
      </p:sp>
      <p:sp>
        <p:nvSpPr>
          <p:cNvPr id="5" name="Google Shape;436;p72">
            <a:extLst>
              <a:ext uri="{FF2B5EF4-FFF2-40B4-BE49-F238E27FC236}">
                <a16:creationId xmlns:a16="http://schemas.microsoft.com/office/drawing/2014/main" id="{A0686ECE-EB7E-751D-AAD9-873553001707}"/>
              </a:ext>
            </a:extLst>
          </p:cNvPr>
          <p:cNvSpPr txBox="1"/>
          <p:nvPr/>
        </p:nvSpPr>
        <p:spPr>
          <a:xfrm rot="-5400000">
            <a:off x="3297244" y="3070578"/>
            <a:ext cx="2737200" cy="4593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US" sz="1700" b="1" dirty="0">
                <a:solidFill>
                  <a:srgbClr val="1E2949"/>
                </a:solidFill>
              </a:rPr>
              <a:t>P E R F O R M A N C E</a:t>
            </a:r>
            <a:endParaRPr sz="1700" b="1" dirty="0">
              <a:solidFill>
                <a:srgbClr val="1E2949"/>
              </a:solidFill>
            </a:endParaRPr>
          </a:p>
        </p:txBody>
      </p:sp>
      <p:cxnSp>
        <p:nvCxnSpPr>
          <p:cNvPr id="6" name="Google Shape;437;p72">
            <a:extLst>
              <a:ext uri="{FF2B5EF4-FFF2-40B4-BE49-F238E27FC236}">
                <a16:creationId xmlns:a16="http://schemas.microsoft.com/office/drawing/2014/main" id="{AAFC5BF3-C009-6986-BFD9-6456DD6822AB}"/>
              </a:ext>
            </a:extLst>
          </p:cNvPr>
          <p:cNvCxnSpPr/>
          <p:nvPr/>
        </p:nvCxnSpPr>
        <p:spPr>
          <a:xfrm rot="10800000">
            <a:off x="4895495" y="2060400"/>
            <a:ext cx="0" cy="2737200"/>
          </a:xfrm>
          <a:prstGeom prst="straightConnector1">
            <a:avLst/>
          </a:prstGeom>
          <a:noFill/>
          <a:ln w="38100" cap="flat" cmpd="sng">
            <a:solidFill>
              <a:schemeClr val="dk2"/>
            </a:solidFill>
            <a:prstDash val="solid"/>
            <a:round/>
            <a:headEnd type="none" w="med" len="med"/>
            <a:tailEnd type="triangle" w="med" len="med"/>
          </a:ln>
        </p:spPr>
      </p:cxnSp>
      <p:sp>
        <p:nvSpPr>
          <p:cNvPr id="7" name="Google Shape;440;p72">
            <a:extLst>
              <a:ext uri="{FF2B5EF4-FFF2-40B4-BE49-F238E27FC236}">
                <a16:creationId xmlns:a16="http://schemas.microsoft.com/office/drawing/2014/main" id="{90CA13E0-9C48-1FCB-2BB7-FCF3A99DA6CB}"/>
              </a:ext>
            </a:extLst>
          </p:cNvPr>
          <p:cNvSpPr txBox="1"/>
          <p:nvPr/>
        </p:nvSpPr>
        <p:spPr>
          <a:xfrm>
            <a:off x="5256370" y="4856767"/>
            <a:ext cx="2719200" cy="381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US" sz="1700" b="1" dirty="0">
                <a:solidFill>
                  <a:srgbClr val="1E2949"/>
                </a:solidFill>
              </a:rPr>
              <a:t>A T T E N D A N C E</a:t>
            </a:r>
            <a:endParaRPr sz="1700" b="1" dirty="0">
              <a:solidFill>
                <a:srgbClr val="1E2949"/>
              </a:solidFill>
            </a:endParaRPr>
          </a:p>
        </p:txBody>
      </p:sp>
      <p:cxnSp>
        <p:nvCxnSpPr>
          <p:cNvPr id="10" name="Google Shape;437;p72">
            <a:extLst>
              <a:ext uri="{FF2B5EF4-FFF2-40B4-BE49-F238E27FC236}">
                <a16:creationId xmlns:a16="http://schemas.microsoft.com/office/drawing/2014/main" id="{0BFB5B0A-8818-647D-60E5-75D57F8CEBF9}"/>
              </a:ext>
            </a:extLst>
          </p:cNvPr>
          <p:cNvCxnSpPr>
            <a:cxnSpLocks/>
          </p:cNvCxnSpPr>
          <p:nvPr/>
        </p:nvCxnSpPr>
        <p:spPr>
          <a:xfrm>
            <a:off x="5180647" y="4797601"/>
            <a:ext cx="3868103" cy="0"/>
          </a:xfrm>
          <a:prstGeom prst="straightConnector1">
            <a:avLst/>
          </a:prstGeom>
          <a:noFill/>
          <a:ln w="38100" cap="flat" cmpd="sng">
            <a:solidFill>
              <a:schemeClr val="dk2"/>
            </a:solidFill>
            <a:prstDash val="solid"/>
            <a:round/>
            <a:headEnd type="none" w="med" len="med"/>
            <a:tailEnd type="triangle" w="med" len="med"/>
          </a:ln>
        </p:spPr>
      </p:cxnSp>
    </p:spTree>
    <p:extLst>
      <p:ext uri="{BB962C8B-B14F-4D97-AF65-F5344CB8AC3E}">
        <p14:creationId xmlns:p14="http://schemas.microsoft.com/office/powerpoint/2010/main" val="1820271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C68F7-B308-5277-8332-F2F2D8185DB2}"/>
              </a:ext>
            </a:extLst>
          </p:cNvPr>
          <p:cNvSpPr txBox="1">
            <a:spLocks/>
          </p:cNvSpPr>
          <p:nvPr/>
        </p:nvSpPr>
        <p:spPr>
          <a:xfrm>
            <a:off x="1557409" y="349605"/>
            <a:ext cx="6766063"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solidFill>
                  <a:srgbClr val="1E2949"/>
                </a:solidFill>
                <a:latin typeface="+mn-lt"/>
              </a:rPr>
              <a:t>Attendance</a:t>
            </a:r>
            <a:endParaRPr lang="en-US" b="1" dirty="0">
              <a:solidFill>
                <a:srgbClr val="1E2949"/>
              </a:solidFill>
              <a:latin typeface="+mn-lt"/>
            </a:endParaRPr>
          </a:p>
        </p:txBody>
      </p:sp>
      <p:pic>
        <p:nvPicPr>
          <p:cNvPr id="3" name="Picture 2" descr="Telford Park School - Attendance">
            <a:extLst>
              <a:ext uri="{FF2B5EF4-FFF2-40B4-BE49-F238E27FC236}">
                <a16:creationId xmlns:a16="http://schemas.microsoft.com/office/drawing/2014/main" id="{7BD057A8-AE19-94A0-CB3C-1CCA8309A5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830" y="1477373"/>
            <a:ext cx="11918193" cy="4754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8460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9DDFA-0186-4562-A0A6-47C2E45D164E}"/>
              </a:ext>
            </a:extLst>
          </p:cNvPr>
          <p:cNvSpPr txBox="1">
            <a:spLocks/>
          </p:cNvSpPr>
          <p:nvPr/>
        </p:nvSpPr>
        <p:spPr>
          <a:xfrm>
            <a:off x="1877019" y="282888"/>
            <a:ext cx="10079629" cy="941023"/>
          </a:xfrm>
          <a:prstGeom prst="rect">
            <a:avLst/>
          </a:prstGeom>
        </p:spPr>
        <p:txBody>
          <a:bodyPr>
            <a:normAutofit/>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r>
              <a:rPr lang="en-GB" sz="6000" dirty="0"/>
              <a:t>Denbigh Careers information</a:t>
            </a:r>
          </a:p>
        </p:txBody>
      </p:sp>
      <p:sp>
        <p:nvSpPr>
          <p:cNvPr id="3" name="Content Placeholder 2">
            <a:extLst>
              <a:ext uri="{FF2B5EF4-FFF2-40B4-BE49-F238E27FC236}">
                <a16:creationId xmlns:a16="http://schemas.microsoft.com/office/drawing/2014/main" id="{E279660F-7792-4703-A99D-1B34C244982E}"/>
              </a:ext>
            </a:extLst>
          </p:cNvPr>
          <p:cNvSpPr txBox="1">
            <a:spLocks/>
          </p:cNvSpPr>
          <p:nvPr/>
        </p:nvSpPr>
        <p:spPr>
          <a:xfrm>
            <a:off x="197388" y="1347065"/>
            <a:ext cx="11759260" cy="5228047"/>
          </a:xfrm>
          <a:prstGeom prst="rect">
            <a:avLst/>
          </a:prstGeom>
          <a:noFill/>
        </p:spPr>
        <p:txBody>
          <a:bodyPr>
            <a:normAutofit fontScale="92500"/>
          </a:bodyPr>
          <a:lst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2">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GB" dirty="0">
                <a:solidFill>
                  <a:srgbClr val="1E2949"/>
                </a:solidFill>
              </a:rPr>
              <a:t>Students follow a careers programme within PSHE lessons and through Faculties. </a:t>
            </a:r>
          </a:p>
          <a:p>
            <a:pPr algn="l"/>
            <a:r>
              <a:rPr lang="en-GB" dirty="0">
                <a:solidFill>
                  <a:srgbClr val="1E2949"/>
                </a:solidFill>
              </a:rPr>
              <a:t>This is based around three strands of a skills and knowledge curriculum </a:t>
            </a:r>
          </a:p>
          <a:p>
            <a:pPr algn="l"/>
            <a:r>
              <a:rPr lang="en-GB" dirty="0">
                <a:solidFill>
                  <a:srgbClr val="1E2949"/>
                </a:solidFill>
              </a:rPr>
              <a:t>All students have received a log in for UNIFROG, and will use this programme to track their career journey</a:t>
            </a:r>
          </a:p>
          <a:p>
            <a:pPr algn="l"/>
            <a:r>
              <a:rPr lang="en-GB" dirty="0">
                <a:solidFill>
                  <a:srgbClr val="1E2949"/>
                </a:solidFill>
              </a:rPr>
              <a:t>Another excellent free careers website to encourage your child to explore is: </a:t>
            </a:r>
            <a:r>
              <a:rPr lang="en-GB" dirty="0">
                <a:solidFill>
                  <a:srgbClr val="1E2949"/>
                </a:solidFill>
                <a:hlinkClick r:id="rId2">
                  <a:extLst>
                    <a:ext uri="{A12FA001-AC4F-418D-AE19-62706E023703}">
                      <ahyp:hlinkClr xmlns:ahyp="http://schemas.microsoft.com/office/drawing/2018/hyperlinkcolor" val="tx"/>
                    </a:ext>
                  </a:extLst>
                </a:hlinkClick>
              </a:rPr>
              <a:t>https://www.startprofile.com/</a:t>
            </a:r>
            <a:endParaRPr lang="en-GB" dirty="0">
              <a:solidFill>
                <a:srgbClr val="1E2949"/>
              </a:solidFill>
            </a:endParaRPr>
          </a:p>
          <a:p>
            <a:pPr algn="l"/>
            <a:endParaRPr lang="en-GB" b="1" dirty="0">
              <a:solidFill>
                <a:srgbClr val="1E2949"/>
              </a:solidFill>
            </a:endParaRPr>
          </a:p>
          <a:p>
            <a:pPr algn="l"/>
            <a:r>
              <a:rPr lang="en-GB" b="1" dirty="0">
                <a:solidFill>
                  <a:srgbClr val="1E2949"/>
                </a:solidFill>
              </a:rPr>
              <a:t>How can you help?</a:t>
            </a:r>
          </a:p>
          <a:p>
            <a:pPr algn="l"/>
            <a:r>
              <a:rPr lang="en-GB" dirty="0">
                <a:solidFill>
                  <a:srgbClr val="1E2949"/>
                </a:solidFill>
              </a:rPr>
              <a:t>Discuss careers with your son/ daughter</a:t>
            </a:r>
          </a:p>
          <a:p>
            <a:pPr algn="l"/>
            <a:r>
              <a:rPr lang="en-GB" dirty="0">
                <a:solidFill>
                  <a:srgbClr val="1E2949"/>
                </a:solidFill>
              </a:rPr>
              <a:t>Explore UNIFROG and look at the different career options and pathways available and encourage your child to record any career related activity on to UNIFROG</a:t>
            </a:r>
          </a:p>
          <a:p>
            <a:pPr algn="l"/>
            <a:endParaRPr lang="en-GB" dirty="0">
              <a:solidFill>
                <a:srgbClr val="1E2949"/>
              </a:solidFill>
            </a:endParaRPr>
          </a:p>
          <a:p>
            <a:pPr algn="l"/>
            <a:endParaRPr lang="en-GB" dirty="0">
              <a:solidFill>
                <a:srgbClr val="1E2949"/>
              </a:solidFill>
            </a:endParaRPr>
          </a:p>
        </p:txBody>
      </p:sp>
    </p:spTree>
    <p:extLst>
      <p:ext uri="{BB962C8B-B14F-4D97-AF65-F5344CB8AC3E}">
        <p14:creationId xmlns:p14="http://schemas.microsoft.com/office/powerpoint/2010/main" val="2723444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26F3D-46DB-008C-B2A9-E6A6D371BA1E}"/>
              </a:ext>
            </a:extLst>
          </p:cNvPr>
          <p:cNvSpPr>
            <a:spLocks noGrp="1"/>
          </p:cNvSpPr>
          <p:nvPr>
            <p:ph type="title"/>
          </p:nvPr>
        </p:nvSpPr>
        <p:spPr/>
        <p:txBody>
          <a:bodyPr/>
          <a:lstStyle/>
          <a:p>
            <a:pPr algn="ctr"/>
            <a:r>
              <a:rPr lang="en-GB" dirty="0"/>
              <a:t>Enrichment</a:t>
            </a:r>
          </a:p>
        </p:txBody>
      </p:sp>
      <p:sp>
        <p:nvSpPr>
          <p:cNvPr id="3" name="Text Placeholder 2">
            <a:extLst>
              <a:ext uri="{FF2B5EF4-FFF2-40B4-BE49-F238E27FC236}">
                <a16:creationId xmlns:a16="http://schemas.microsoft.com/office/drawing/2014/main" id="{DAF6C205-2F53-8470-A6B7-1E9834C0C17B}"/>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3803197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BC7DDE53-3281-AA49-E876-B6EC03E3328C}"/>
              </a:ext>
            </a:extLst>
          </p:cNvPr>
          <p:cNvSpPr txBox="1">
            <a:spLocks/>
          </p:cNvSpPr>
          <p:nvPr/>
        </p:nvSpPr>
        <p:spPr>
          <a:xfrm>
            <a:off x="4103914" y="113916"/>
            <a:ext cx="9250345" cy="1325563"/>
          </a:xfrm>
          <a:prstGeom prst="rect">
            <a:avLst/>
          </a:prstGeom>
          <a:noFill/>
        </p:spPr>
        <p:txBody>
          <a:bodyPr>
            <a:normAutofit fontScale="97500"/>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ctr"/>
            <a:r>
              <a:rPr lang="en-GB" b="1" dirty="0">
                <a:latin typeface="+mn-lt"/>
              </a:rPr>
              <a:t>Enrichment Days</a:t>
            </a:r>
          </a:p>
        </p:txBody>
      </p:sp>
      <p:sp>
        <p:nvSpPr>
          <p:cNvPr id="3" name="TextBox 2">
            <a:extLst>
              <a:ext uri="{FF2B5EF4-FFF2-40B4-BE49-F238E27FC236}">
                <a16:creationId xmlns:a16="http://schemas.microsoft.com/office/drawing/2014/main" id="{3C879F28-CC5B-C9B3-0333-2FAE588D104C}"/>
              </a:ext>
            </a:extLst>
          </p:cNvPr>
          <p:cNvSpPr txBox="1"/>
          <p:nvPr/>
        </p:nvSpPr>
        <p:spPr>
          <a:xfrm>
            <a:off x="301347" y="1905506"/>
            <a:ext cx="11589305" cy="3046988"/>
          </a:xfrm>
          <a:prstGeom prst="rect">
            <a:avLst/>
          </a:prstGeom>
          <a:noFill/>
        </p:spPr>
        <p:txBody>
          <a:bodyPr wrap="square" rtlCol="0">
            <a:spAutoFit/>
          </a:bodyPr>
          <a:lstStyle/>
          <a:p>
            <a:pPr marL="285750" indent="-285750">
              <a:buFont typeface="Arial" panose="020B0604020202020204" pitchFamily="34" charset="0"/>
              <a:buChar char="•"/>
            </a:pPr>
            <a:r>
              <a:rPr lang="en-GB" sz="3200" dirty="0"/>
              <a:t>Two days Tuesday 20</a:t>
            </a:r>
            <a:r>
              <a:rPr lang="en-GB" sz="3200" baseline="30000" dirty="0"/>
              <a:t>th</a:t>
            </a:r>
            <a:r>
              <a:rPr lang="en-GB" sz="3200" dirty="0"/>
              <a:t> October and Wednesday March 24</a:t>
            </a:r>
            <a:r>
              <a:rPr lang="en-GB" sz="3200" baseline="30000" dirty="0"/>
              <a:t>th</a:t>
            </a:r>
            <a:r>
              <a:rPr lang="en-GB" sz="3200" dirty="0"/>
              <a:t> </a:t>
            </a:r>
          </a:p>
          <a:p>
            <a:pPr marL="285750" indent="-285750">
              <a:buFont typeface="Arial" panose="020B0604020202020204" pitchFamily="34" charset="0"/>
              <a:buChar char="•"/>
            </a:pPr>
            <a:endParaRPr lang="en-GB" sz="3200" dirty="0"/>
          </a:p>
          <a:p>
            <a:pPr marL="285750" indent="-285750">
              <a:buFont typeface="Arial" panose="020B0604020202020204" pitchFamily="34" charset="0"/>
              <a:buChar char="•"/>
            </a:pPr>
            <a:r>
              <a:rPr lang="en-GB" sz="3200" dirty="0"/>
              <a:t>Both in school, likely start time of 9am finishing at 3pm (TBC)</a:t>
            </a:r>
          </a:p>
          <a:p>
            <a:pPr marL="285750" indent="-285750">
              <a:buFont typeface="Arial" panose="020B0604020202020204" pitchFamily="34" charset="0"/>
              <a:buChar char="•"/>
            </a:pPr>
            <a:endParaRPr lang="en-GB" sz="3200" dirty="0"/>
          </a:p>
          <a:p>
            <a:pPr marL="285750" indent="-285750">
              <a:buFont typeface="Arial" panose="020B0604020202020204" pitchFamily="34" charset="0"/>
              <a:buChar char="•"/>
            </a:pPr>
            <a:r>
              <a:rPr lang="en-GB" sz="3200" dirty="0"/>
              <a:t>Details to be finalised and will be sent out via Parentmail in due course</a:t>
            </a:r>
          </a:p>
        </p:txBody>
      </p:sp>
    </p:spTree>
    <p:extLst>
      <p:ext uri="{BB962C8B-B14F-4D97-AF65-F5344CB8AC3E}">
        <p14:creationId xmlns:p14="http://schemas.microsoft.com/office/powerpoint/2010/main" val="2203291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FF39283-1467-D991-20C7-32D8D9769B2C}"/>
              </a:ext>
            </a:extLst>
          </p:cNvPr>
          <p:cNvPicPr>
            <a:picLocks noChangeAspect="1"/>
          </p:cNvPicPr>
          <p:nvPr/>
        </p:nvPicPr>
        <p:blipFill>
          <a:blip r:embed="rId2"/>
          <a:stretch>
            <a:fillRect/>
          </a:stretch>
        </p:blipFill>
        <p:spPr>
          <a:xfrm>
            <a:off x="8138408" y="2914903"/>
            <a:ext cx="3995818" cy="2247647"/>
          </a:xfrm>
          <a:prstGeom prst="rect">
            <a:avLst/>
          </a:prstGeom>
        </p:spPr>
      </p:pic>
      <p:sp>
        <p:nvSpPr>
          <p:cNvPr id="2" name="Content Placeholder 1">
            <a:extLst>
              <a:ext uri="{FF2B5EF4-FFF2-40B4-BE49-F238E27FC236}">
                <a16:creationId xmlns:a16="http://schemas.microsoft.com/office/drawing/2014/main" id="{1E86D4C9-3F08-57C7-A74C-24D8618FBD47}"/>
              </a:ext>
            </a:extLst>
          </p:cNvPr>
          <p:cNvSpPr>
            <a:spLocks noGrp="1"/>
          </p:cNvSpPr>
          <p:nvPr>
            <p:ph sz="quarter" idx="10"/>
          </p:nvPr>
        </p:nvSpPr>
        <p:spPr>
          <a:xfrm>
            <a:off x="57774" y="1408587"/>
            <a:ext cx="5057151" cy="4696938"/>
          </a:xfrm>
        </p:spPr>
        <p:txBody>
          <a:bodyPr>
            <a:normAutofit fontScale="92500" lnSpcReduction="10000"/>
          </a:bodyPr>
          <a:lstStyle/>
          <a:p>
            <a:pPr marL="0" indent="0">
              <a:buNone/>
            </a:pPr>
            <a:r>
              <a:rPr lang="en-GB" sz="2400" dirty="0"/>
              <a:t>We have a large range of opportunities for students to get involved in at Denbigh School – these can be a great addition alongside student studies</a:t>
            </a:r>
          </a:p>
          <a:p>
            <a:r>
              <a:rPr lang="en-GB" sz="2400" dirty="0"/>
              <a:t>Clubs – before, during and after school</a:t>
            </a:r>
          </a:p>
          <a:p>
            <a:r>
              <a:rPr lang="en-GB" sz="2400" dirty="0"/>
              <a:t>School trips</a:t>
            </a:r>
          </a:p>
          <a:p>
            <a:r>
              <a:rPr lang="en-GB" sz="2400" dirty="0"/>
              <a:t>House and School council involvement</a:t>
            </a:r>
          </a:p>
          <a:p>
            <a:r>
              <a:rPr lang="en-GB" sz="2400" dirty="0"/>
              <a:t>House competitions </a:t>
            </a:r>
          </a:p>
          <a:p>
            <a:r>
              <a:rPr lang="en-GB" sz="2400" dirty="0"/>
              <a:t>Sporting teams</a:t>
            </a:r>
          </a:p>
          <a:p>
            <a:r>
              <a:rPr lang="en-GB" sz="2400" dirty="0"/>
              <a:t>Leadership opportunities</a:t>
            </a:r>
          </a:p>
          <a:p>
            <a:r>
              <a:rPr lang="en-GB" sz="2400" dirty="0"/>
              <a:t>DofE</a:t>
            </a:r>
          </a:p>
          <a:p>
            <a:endParaRPr lang="en-GB" sz="2400" dirty="0"/>
          </a:p>
          <a:p>
            <a:endParaRPr lang="en-GB" sz="2400" dirty="0"/>
          </a:p>
        </p:txBody>
      </p:sp>
      <p:sp>
        <p:nvSpPr>
          <p:cNvPr id="3" name="Title 2">
            <a:extLst>
              <a:ext uri="{FF2B5EF4-FFF2-40B4-BE49-F238E27FC236}">
                <a16:creationId xmlns:a16="http://schemas.microsoft.com/office/drawing/2014/main" id="{64E182BA-3CC3-7DD4-2F4C-D20C7BAC2598}"/>
              </a:ext>
            </a:extLst>
          </p:cNvPr>
          <p:cNvSpPr>
            <a:spLocks noGrp="1"/>
          </p:cNvSpPr>
          <p:nvPr>
            <p:ph type="title"/>
          </p:nvPr>
        </p:nvSpPr>
        <p:spPr>
          <a:xfrm>
            <a:off x="2693724" y="0"/>
            <a:ext cx="9302346" cy="1296741"/>
          </a:xfrm>
        </p:spPr>
        <p:txBody>
          <a:bodyPr/>
          <a:lstStyle/>
          <a:p>
            <a:pPr algn="r"/>
            <a:r>
              <a:rPr lang="en-GB" dirty="0"/>
              <a:t>Enrichment at Denbigh</a:t>
            </a:r>
          </a:p>
        </p:txBody>
      </p:sp>
      <p:pic>
        <p:nvPicPr>
          <p:cNvPr id="5" name="Picture 4">
            <a:extLst>
              <a:ext uri="{FF2B5EF4-FFF2-40B4-BE49-F238E27FC236}">
                <a16:creationId xmlns:a16="http://schemas.microsoft.com/office/drawing/2014/main" id="{B7E31526-CE5B-6BF5-9990-572AAEF0E2BC}"/>
              </a:ext>
            </a:extLst>
          </p:cNvPr>
          <p:cNvPicPr>
            <a:picLocks noChangeAspect="1"/>
          </p:cNvPicPr>
          <p:nvPr/>
        </p:nvPicPr>
        <p:blipFill>
          <a:blip r:embed="rId3"/>
          <a:stretch>
            <a:fillRect/>
          </a:stretch>
        </p:blipFill>
        <p:spPr>
          <a:xfrm>
            <a:off x="5434365" y="1286381"/>
            <a:ext cx="3285424" cy="4621573"/>
          </a:xfrm>
          <a:prstGeom prst="rect">
            <a:avLst/>
          </a:prstGeom>
        </p:spPr>
      </p:pic>
    </p:spTree>
    <p:extLst>
      <p:ext uri="{BB962C8B-B14F-4D97-AF65-F5344CB8AC3E}">
        <p14:creationId xmlns:p14="http://schemas.microsoft.com/office/powerpoint/2010/main" val="2055831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DC36B99-BC1E-D61B-FDD6-F86DB4E5F150}"/>
              </a:ext>
            </a:extLst>
          </p:cNvPr>
          <p:cNvSpPr txBox="1"/>
          <p:nvPr/>
        </p:nvSpPr>
        <p:spPr>
          <a:xfrm>
            <a:off x="6096000" y="3012708"/>
            <a:ext cx="5820076" cy="2123658"/>
          </a:xfrm>
          <a:prstGeom prst="rect">
            <a:avLst/>
          </a:prstGeom>
          <a:noFill/>
        </p:spPr>
        <p:txBody>
          <a:bodyPr wrap="square" rtlCol="0">
            <a:spAutoFit/>
          </a:bodyPr>
          <a:lstStyle/>
          <a:p>
            <a:pPr algn="ctr"/>
            <a:r>
              <a:rPr lang="en-GB" sz="6600" dirty="0"/>
              <a:t>Year 11 Key Dates</a:t>
            </a:r>
          </a:p>
        </p:txBody>
      </p:sp>
    </p:spTree>
    <p:extLst>
      <p:ext uri="{BB962C8B-B14F-4D97-AF65-F5344CB8AC3E}">
        <p14:creationId xmlns:p14="http://schemas.microsoft.com/office/powerpoint/2010/main" val="3976095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D849F-1028-EE5A-7C77-DEB22329E4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27ECAA-3A42-505A-ADFF-8488E027CB39}"/>
              </a:ext>
            </a:extLst>
          </p:cNvPr>
          <p:cNvSpPr txBox="1">
            <a:spLocks/>
          </p:cNvSpPr>
          <p:nvPr/>
        </p:nvSpPr>
        <p:spPr>
          <a:xfrm>
            <a:off x="3312204" y="53815"/>
            <a:ext cx="8714901" cy="1325563"/>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r>
              <a:rPr lang="en-GB" b="1" dirty="0">
                <a:latin typeface="+mn-lt"/>
              </a:rPr>
              <a:t>Year 11 - Key Dates</a:t>
            </a:r>
          </a:p>
        </p:txBody>
      </p:sp>
      <p:graphicFrame>
        <p:nvGraphicFramePr>
          <p:cNvPr id="4" name="Table 4">
            <a:extLst>
              <a:ext uri="{FF2B5EF4-FFF2-40B4-BE49-F238E27FC236}">
                <a16:creationId xmlns:a16="http://schemas.microsoft.com/office/drawing/2014/main" id="{60D3DF72-60B7-12C1-CFB2-E5768F7A3FB9}"/>
              </a:ext>
            </a:extLst>
          </p:cNvPr>
          <p:cNvGraphicFramePr>
            <a:graphicFrameLocks/>
          </p:cNvGraphicFramePr>
          <p:nvPr/>
        </p:nvGraphicFramePr>
        <p:xfrm>
          <a:off x="648392" y="1362218"/>
          <a:ext cx="7597834" cy="4815840"/>
        </p:xfrm>
        <a:graphic>
          <a:graphicData uri="http://schemas.openxmlformats.org/drawingml/2006/table">
            <a:tbl>
              <a:tblPr firstRow="1" bandRow="1">
                <a:tableStyleId>{5C22544A-7EE6-4342-B048-85BDC9FD1C3A}</a:tableStyleId>
              </a:tblPr>
              <a:tblGrid>
                <a:gridCol w="3124994">
                  <a:extLst>
                    <a:ext uri="{9D8B030D-6E8A-4147-A177-3AD203B41FA5}">
                      <a16:colId xmlns:a16="http://schemas.microsoft.com/office/drawing/2014/main" val="2977179757"/>
                    </a:ext>
                  </a:extLst>
                </a:gridCol>
                <a:gridCol w="4472840">
                  <a:extLst>
                    <a:ext uri="{9D8B030D-6E8A-4147-A177-3AD203B41FA5}">
                      <a16:colId xmlns:a16="http://schemas.microsoft.com/office/drawing/2014/main" val="560909045"/>
                    </a:ext>
                  </a:extLst>
                </a:gridCol>
              </a:tblGrid>
              <a:tr h="481673">
                <a:tc>
                  <a:txBody>
                    <a:bodyPr/>
                    <a:lstStyle/>
                    <a:p>
                      <a:r>
                        <a:rPr lang="en-GB" sz="2800" dirty="0"/>
                        <a:t>Date</a:t>
                      </a:r>
                    </a:p>
                  </a:txBody>
                  <a:tcPr/>
                </a:tc>
                <a:tc>
                  <a:txBody>
                    <a:bodyPr/>
                    <a:lstStyle/>
                    <a:p>
                      <a:r>
                        <a:rPr lang="en-GB" sz="2800"/>
                        <a:t>Event</a:t>
                      </a:r>
                    </a:p>
                  </a:txBody>
                  <a:tcPr/>
                </a:tc>
                <a:extLst>
                  <a:ext uri="{0D108BD9-81ED-4DB2-BD59-A6C34878D82A}">
                    <a16:rowId xmlns:a16="http://schemas.microsoft.com/office/drawing/2014/main" val="1149597951"/>
                  </a:ext>
                </a:extLst>
              </a:tr>
              <a:tr h="340004">
                <a:tc>
                  <a:txBody>
                    <a:bodyPr/>
                    <a:lstStyle/>
                    <a:p>
                      <a:r>
                        <a:rPr lang="en-GB" dirty="0"/>
                        <a:t>17</a:t>
                      </a:r>
                      <a:r>
                        <a:rPr lang="en-GB" baseline="30000" dirty="0"/>
                        <a:t>th</a:t>
                      </a:r>
                      <a:r>
                        <a:rPr lang="en-GB" dirty="0"/>
                        <a:t> September</a:t>
                      </a:r>
                    </a:p>
                  </a:txBody>
                  <a:tcPr/>
                </a:tc>
                <a:tc>
                  <a:txBody>
                    <a:bodyPr/>
                    <a:lstStyle/>
                    <a:p>
                      <a:r>
                        <a:rPr lang="en-GB" dirty="0"/>
                        <a:t>Maths Progress Test</a:t>
                      </a:r>
                    </a:p>
                  </a:txBody>
                  <a:tcPr/>
                </a:tc>
                <a:extLst>
                  <a:ext uri="{0D108BD9-81ED-4DB2-BD59-A6C34878D82A}">
                    <a16:rowId xmlns:a16="http://schemas.microsoft.com/office/drawing/2014/main" val="2988102821"/>
                  </a:ext>
                </a:extLst>
              </a:tr>
              <a:tr h="340004">
                <a:tc>
                  <a:txBody>
                    <a:bodyPr/>
                    <a:lstStyle/>
                    <a:p>
                      <a:r>
                        <a:rPr lang="en-GB" dirty="0"/>
                        <a:t>23</a:t>
                      </a:r>
                      <a:r>
                        <a:rPr lang="en-GB" baseline="30000" dirty="0"/>
                        <a:t>rd</a:t>
                      </a:r>
                      <a:r>
                        <a:rPr lang="en-GB" dirty="0"/>
                        <a:t> September</a:t>
                      </a:r>
                    </a:p>
                  </a:txBody>
                  <a:tcPr/>
                </a:tc>
                <a:tc>
                  <a:txBody>
                    <a:bodyPr/>
                    <a:lstStyle/>
                    <a:p>
                      <a:r>
                        <a:rPr lang="en-GB" dirty="0"/>
                        <a:t>English Progress Test</a:t>
                      </a:r>
                    </a:p>
                  </a:txBody>
                  <a:tcPr/>
                </a:tc>
                <a:extLst>
                  <a:ext uri="{0D108BD9-81ED-4DB2-BD59-A6C34878D82A}">
                    <a16:rowId xmlns:a16="http://schemas.microsoft.com/office/drawing/2014/main" val="2318336024"/>
                  </a:ext>
                </a:extLst>
              </a:tr>
              <a:tr h="340004">
                <a:tc>
                  <a:txBody>
                    <a:bodyPr/>
                    <a:lstStyle/>
                    <a:p>
                      <a:r>
                        <a:rPr lang="en-GB" dirty="0"/>
                        <a:t>30</a:t>
                      </a:r>
                      <a:r>
                        <a:rPr lang="en-GB" baseline="30000" dirty="0"/>
                        <a:t>th</a:t>
                      </a:r>
                      <a:r>
                        <a:rPr lang="en-GB" dirty="0"/>
                        <a:t> September</a:t>
                      </a:r>
                    </a:p>
                  </a:txBody>
                  <a:tcPr/>
                </a:tc>
                <a:tc>
                  <a:txBody>
                    <a:bodyPr/>
                    <a:lstStyle/>
                    <a:p>
                      <a:r>
                        <a:rPr lang="en-GB" dirty="0"/>
                        <a:t>Tutor Consultation Afternoon</a:t>
                      </a:r>
                    </a:p>
                  </a:txBody>
                  <a:tcPr/>
                </a:tc>
                <a:extLst>
                  <a:ext uri="{0D108BD9-81ED-4DB2-BD59-A6C34878D82A}">
                    <a16:rowId xmlns:a16="http://schemas.microsoft.com/office/drawing/2014/main" val="476578376"/>
                  </a:ext>
                </a:extLst>
              </a:tr>
              <a:tr h="340004">
                <a:tc>
                  <a:txBody>
                    <a:bodyPr/>
                    <a:lstStyle/>
                    <a:p>
                      <a:r>
                        <a:rPr lang="en-GB" dirty="0"/>
                        <a:t>19</a:t>
                      </a:r>
                      <a:r>
                        <a:rPr lang="en-GB" baseline="30000" dirty="0"/>
                        <a:t>th</a:t>
                      </a:r>
                      <a:r>
                        <a:rPr lang="en-GB" dirty="0"/>
                        <a:t> October</a:t>
                      </a:r>
                    </a:p>
                  </a:txBody>
                  <a:tcPr/>
                </a:tc>
                <a:tc>
                  <a:txBody>
                    <a:bodyPr/>
                    <a:lstStyle/>
                    <a:p>
                      <a:r>
                        <a:rPr lang="en-GB" dirty="0"/>
                        <a:t>Year 11 Progress Reports Home</a:t>
                      </a:r>
                    </a:p>
                  </a:txBody>
                  <a:tcPr/>
                </a:tc>
                <a:extLst>
                  <a:ext uri="{0D108BD9-81ED-4DB2-BD59-A6C34878D82A}">
                    <a16:rowId xmlns:a16="http://schemas.microsoft.com/office/drawing/2014/main" val="2835237765"/>
                  </a:ext>
                </a:extLst>
              </a:tr>
              <a:tr h="340004">
                <a:tc>
                  <a:txBody>
                    <a:bodyPr/>
                    <a:lstStyle/>
                    <a:p>
                      <a:r>
                        <a:rPr lang="en-GB" dirty="0"/>
                        <a:t>20</a:t>
                      </a:r>
                      <a:r>
                        <a:rPr lang="en-GB" baseline="30000" dirty="0"/>
                        <a:t>th</a:t>
                      </a:r>
                      <a:r>
                        <a:rPr lang="en-GB" dirty="0"/>
                        <a:t> October</a:t>
                      </a:r>
                    </a:p>
                  </a:txBody>
                  <a:tcPr/>
                </a:tc>
                <a:tc>
                  <a:txBody>
                    <a:bodyPr/>
                    <a:lstStyle/>
                    <a:p>
                      <a:r>
                        <a:rPr lang="en-GB" dirty="0"/>
                        <a:t>Enrichment Day</a:t>
                      </a:r>
                    </a:p>
                  </a:txBody>
                  <a:tcPr/>
                </a:tc>
                <a:extLst>
                  <a:ext uri="{0D108BD9-81ED-4DB2-BD59-A6C34878D82A}">
                    <a16:rowId xmlns:a16="http://schemas.microsoft.com/office/drawing/2014/main" val="2170693781"/>
                  </a:ext>
                </a:extLst>
              </a:tr>
              <a:tr h="340004">
                <a:tc>
                  <a:txBody>
                    <a:bodyPr/>
                    <a:lstStyle/>
                    <a:p>
                      <a:r>
                        <a:rPr lang="en-GB" dirty="0"/>
                        <a:t>23</a:t>
                      </a:r>
                      <a:r>
                        <a:rPr lang="en-GB" baseline="30000" dirty="0"/>
                        <a:t>rd</a:t>
                      </a:r>
                      <a:r>
                        <a:rPr lang="en-GB" dirty="0"/>
                        <a:t> October</a:t>
                      </a:r>
                    </a:p>
                  </a:txBody>
                  <a:tcPr/>
                </a:tc>
                <a:tc>
                  <a:txBody>
                    <a:bodyPr/>
                    <a:lstStyle/>
                    <a:p>
                      <a:r>
                        <a:rPr lang="en-GB" dirty="0"/>
                        <a:t>Year 11 Futures Day</a:t>
                      </a:r>
                    </a:p>
                  </a:txBody>
                  <a:tcPr/>
                </a:tc>
                <a:extLst>
                  <a:ext uri="{0D108BD9-81ED-4DB2-BD59-A6C34878D82A}">
                    <a16:rowId xmlns:a16="http://schemas.microsoft.com/office/drawing/2014/main" val="211153087"/>
                  </a:ext>
                </a:extLst>
              </a:tr>
              <a:tr h="340004">
                <a:tc>
                  <a:txBody>
                    <a:bodyPr/>
                    <a:lstStyle/>
                    <a:p>
                      <a:r>
                        <a:rPr lang="en-GB" dirty="0"/>
                        <a:t>4</a:t>
                      </a:r>
                      <a:r>
                        <a:rPr lang="en-GB" baseline="30000" dirty="0"/>
                        <a:t>th</a:t>
                      </a:r>
                      <a:r>
                        <a:rPr lang="en-GB" dirty="0"/>
                        <a:t> November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Year 11 Subject Consultation Evening</a:t>
                      </a:r>
                    </a:p>
                  </a:txBody>
                  <a:tcPr/>
                </a:tc>
                <a:extLst>
                  <a:ext uri="{0D108BD9-81ED-4DB2-BD59-A6C34878D82A}">
                    <a16:rowId xmlns:a16="http://schemas.microsoft.com/office/drawing/2014/main" val="3014066698"/>
                  </a:ext>
                </a:extLst>
              </a:tr>
              <a:tr h="3400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18</a:t>
                      </a:r>
                      <a:r>
                        <a:rPr lang="en-GB" baseline="30000" dirty="0"/>
                        <a:t>th</a:t>
                      </a:r>
                      <a:r>
                        <a:rPr lang="en-GB" dirty="0"/>
                        <a:t> November</a:t>
                      </a:r>
                    </a:p>
                  </a:txBody>
                  <a:tcPr/>
                </a:tc>
                <a:tc>
                  <a:txBody>
                    <a:bodyPr/>
                    <a:lstStyle/>
                    <a:p>
                      <a:r>
                        <a:rPr lang="en-GB" dirty="0"/>
                        <a:t>English PPE – Language Paper 2</a:t>
                      </a:r>
                    </a:p>
                  </a:txBody>
                  <a:tcPr/>
                </a:tc>
                <a:extLst>
                  <a:ext uri="{0D108BD9-81ED-4DB2-BD59-A6C34878D82A}">
                    <a16:rowId xmlns:a16="http://schemas.microsoft.com/office/drawing/2014/main" val="2622708223"/>
                  </a:ext>
                </a:extLst>
              </a:tr>
              <a:tr h="595007">
                <a:tc>
                  <a:txBody>
                    <a:bodyPr/>
                    <a:lstStyle/>
                    <a:p>
                      <a:r>
                        <a:rPr lang="en-GB" dirty="0"/>
                        <a:t>Monday 23</a:t>
                      </a:r>
                      <a:r>
                        <a:rPr lang="en-GB" baseline="30000" dirty="0"/>
                        <a:t>rd</a:t>
                      </a:r>
                      <a:r>
                        <a:rPr lang="en-GB" dirty="0"/>
                        <a:t> November – Tuesday 8</a:t>
                      </a:r>
                      <a:r>
                        <a:rPr lang="en-GB" baseline="30000" dirty="0"/>
                        <a:t>th</a:t>
                      </a:r>
                      <a:r>
                        <a:rPr lang="en-GB" dirty="0"/>
                        <a:t> December</a:t>
                      </a:r>
                    </a:p>
                  </a:txBody>
                  <a:tcPr/>
                </a:tc>
                <a:tc>
                  <a:txBody>
                    <a:bodyPr/>
                    <a:lstStyle/>
                    <a:p>
                      <a:r>
                        <a:rPr lang="en-GB" dirty="0"/>
                        <a:t>Year 11 PPEs</a:t>
                      </a:r>
                    </a:p>
                  </a:txBody>
                  <a:tcPr/>
                </a:tc>
                <a:extLst>
                  <a:ext uri="{0D108BD9-81ED-4DB2-BD59-A6C34878D82A}">
                    <a16:rowId xmlns:a16="http://schemas.microsoft.com/office/drawing/2014/main" val="1648451484"/>
                  </a:ext>
                </a:extLst>
              </a:tr>
              <a:tr h="340004">
                <a:tc>
                  <a:txBody>
                    <a:bodyPr/>
                    <a:lstStyle/>
                    <a:p>
                      <a:r>
                        <a:rPr lang="en-GB" dirty="0"/>
                        <a:t>10</a:t>
                      </a:r>
                      <a:r>
                        <a:rPr lang="en-GB" baseline="30000" dirty="0"/>
                        <a:t>th</a:t>
                      </a:r>
                      <a:r>
                        <a:rPr lang="en-GB" dirty="0"/>
                        <a:t> December</a:t>
                      </a:r>
                    </a:p>
                  </a:txBody>
                  <a:tcPr/>
                </a:tc>
                <a:tc>
                  <a:txBody>
                    <a:bodyPr/>
                    <a:lstStyle/>
                    <a:p>
                      <a:r>
                        <a:rPr lang="en-GB" dirty="0"/>
                        <a:t>A Christmas Carol Performance</a:t>
                      </a:r>
                    </a:p>
                  </a:txBody>
                  <a:tcPr/>
                </a:tc>
                <a:extLst>
                  <a:ext uri="{0D108BD9-81ED-4DB2-BD59-A6C34878D82A}">
                    <a16:rowId xmlns:a16="http://schemas.microsoft.com/office/drawing/2014/main" val="378705869"/>
                  </a:ext>
                </a:extLst>
              </a:tr>
              <a:tr h="340004">
                <a:tc>
                  <a:txBody>
                    <a:bodyPr/>
                    <a:lstStyle/>
                    <a:p>
                      <a:r>
                        <a:rPr lang="en-GB" dirty="0"/>
                        <a:t>13</a:t>
                      </a:r>
                      <a:r>
                        <a:rPr lang="en-GB" baseline="30000" dirty="0"/>
                        <a:t>th</a:t>
                      </a:r>
                      <a:r>
                        <a:rPr lang="en-GB" dirty="0"/>
                        <a:t> January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Sixth Form Open Evening</a:t>
                      </a:r>
                    </a:p>
                  </a:txBody>
                  <a:tcPr/>
                </a:tc>
                <a:extLst>
                  <a:ext uri="{0D108BD9-81ED-4DB2-BD59-A6C34878D82A}">
                    <a16:rowId xmlns:a16="http://schemas.microsoft.com/office/drawing/2014/main" val="1005353371"/>
                  </a:ext>
                </a:extLst>
              </a:tr>
            </a:tbl>
          </a:graphicData>
        </a:graphic>
      </p:graphicFrame>
    </p:spTree>
    <p:extLst>
      <p:ext uri="{BB962C8B-B14F-4D97-AF65-F5344CB8AC3E}">
        <p14:creationId xmlns:p14="http://schemas.microsoft.com/office/powerpoint/2010/main" val="1763127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273632" y="0"/>
            <a:ext cx="8714901" cy="1325563"/>
          </a:xfrm>
          <a:prstGeom prst="rect">
            <a:avLst/>
          </a:prstGeom>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r>
              <a:rPr lang="en-GB" b="1" dirty="0">
                <a:latin typeface="+mn-lt"/>
              </a:rPr>
              <a:t>Year 11 - Key Dates</a:t>
            </a:r>
          </a:p>
        </p:txBody>
      </p:sp>
      <p:graphicFrame>
        <p:nvGraphicFramePr>
          <p:cNvPr id="4" name="Table 4">
            <a:extLst>
              <a:ext uri="{FF2B5EF4-FFF2-40B4-BE49-F238E27FC236}">
                <a16:creationId xmlns:a16="http://schemas.microsoft.com/office/drawing/2014/main" id="{CFE35D0C-B43E-AE0D-1CD3-E8E0FA764892}"/>
              </a:ext>
            </a:extLst>
          </p:cNvPr>
          <p:cNvGraphicFramePr>
            <a:graphicFrameLocks/>
          </p:cNvGraphicFramePr>
          <p:nvPr/>
        </p:nvGraphicFramePr>
        <p:xfrm>
          <a:off x="319622" y="1129893"/>
          <a:ext cx="7311461" cy="5162842"/>
        </p:xfrm>
        <a:graphic>
          <a:graphicData uri="http://schemas.openxmlformats.org/drawingml/2006/table">
            <a:tbl>
              <a:tblPr firstRow="1" bandRow="1">
                <a:tableStyleId>{5C22544A-7EE6-4342-B048-85BDC9FD1C3A}</a:tableStyleId>
              </a:tblPr>
              <a:tblGrid>
                <a:gridCol w="3248271">
                  <a:extLst>
                    <a:ext uri="{9D8B030D-6E8A-4147-A177-3AD203B41FA5}">
                      <a16:colId xmlns:a16="http://schemas.microsoft.com/office/drawing/2014/main" val="2977179757"/>
                    </a:ext>
                  </a:extLst>
                </a:gridCol>
                <a:gridCol w="4063190">
                  <a:extLst>
                    <a:ext uri="{9D8B030D-6E8A-4147-A177-3AD203B41FA5}">
                      <a16:colId xmlns:a16="http://schemas.microsoft.com/office/drawing/2014/main" val="560909045"/>
                    </a:ext>
                  </a:extLst>
                </a:gridCol>
              </a:tblGrid>
              <a:tr h="468922">
                <a:tc>
                  <a:txBody>
                    <a:bodyPr/>
                    <a:lstStyle/>
                    <a:p>
                      <a:r>
                        <a:rPr lang="en-GB" sz="2400" dirty="0"/>
                        <a:t>Date</a:t>
                      </a:r>
                    </a:p>
                  </a:txBody>
                  <a:tcPr/>
                </a:tc>
                <a:tc>
                  <a:txBody>
                    <a:bodyPr/>
                    <a:lstStyle/>
                    <a:p>
                      <a:r>
                        <a:rPr lang="en-GB" sz="2400"/>
                        <a:t>Event</a:t>
                      </a:r>
                    </a:p>
                  </a:txBody>
                  <a:tcPr/>
                </a:tc>
                <a:extLst>
                  <a:ext uri="{0D108BD9-81ED-4DB2-BD59-A6C34878D82A}">
                    <a16:rowId xmlns:a16="http://schemas.microsoft.com/office/drawing/2014/main" val="1149597951"/>
                  </a:ext>
                </a:extLst>
              </a:tr>
              <a:tr h="331004">
                <a:tc>
                  <a:txBody>
                    <a:bodyPr/>
                    <a:lstStyle/>
                    <a:p>
                      <a:r>
                        <a:rPr lang="en-GB" sz="1600" dirty="0"/>
                        <a:t>Monday 18</a:t>
                      </a:r>
                      <a:r>
                        <a:rPr lang="en-GB" sz="1600" baseline="30000" dirty="0"/>
                        <a:t>th</a:t>
                      </a:r>
                      <a:r>
                        <a:rPr lang="en-GB" sz="1600" dirty="0"/>
                        <a:t> January</a:t>
                      </a:r>
                    </a:p>
                  </a:txBody>
                  <a:tcPr/>
                </a:tc>
                <a:tc>
                  <a:txBody>
                    <a:bodyPr/>
                    <a:lstStyle/>
                    <a:p>
                      <a:r>
                        <a:rPr lang="en-GB" sz="1600" dirty="0"/>
                        <a:t>Year Group Photo</a:t>
                      </a:r>
                    </a:p>
                  </a:txBody>
                  <a:tcPr/>
                </a:tc>
                <a:extLst>
                  <a:ext uri="{0D108BD9-81ED-4DB2-BD59-A6C34878D82A}">
                    <a16:rowId xmlns:a16="http://schemas.microsoft.com/office/drawing/2014/main" val="2318336024"/>
                  </a:ext>
                </a:extLst>
              </a:tr>
              <a:tr h="331004">
                <a:tc>
                  <a:txBody>
                    <a:bodyPr/>
                    <a:lstStyle/>
                    <a:p>
                      <a:r>
                        <a:rPr lang="en-GB" sz="1600" dirty="0"/>
                        <a:t>Wednesday 20</a:t>
                      </a:r>
                      <a:r>
                        <a:rPr lang="en-GB" sz="1600" baseline="30000" dirty="0"/>
                        <a:t>th</a:t>
                      </a:r>
                      <a:r>
                        <a:rPr lang="en-GB" sz="1600" dirty="0"/>
                        <a:t> January</a:t>
                      </a:r>
                    </a:p>
                  </a:txBody>
                  <a:tcPr/>
                </a:tc>
                <a:tc>
                  <a:txBody>
                    <a:bodyPr/>
                    <a:lstStyle/>
                    <a:p>
                      <a:r>
                        <a:rPr lang="en-GB" sz="1600" dirty="0"/>
                        <a:t>Year 11 English Progress Test</a:t>
                      </a:r>
                    </a:p>
                  </a:txBody>
                  <a:tcPr/>
                </a:tc>
                <a:extLst>
                  <a:ext uri="{0D108BD9-81ED-4DB2-BD59-A6C34878D82A}">
                    <a16:rowId xmlns:a16="http://schemas.microsoft.com/office/drawing/2014/main" val="476578376"/>
                  </a:ext>
                </a:extLst>
              </a:tr>
              <a:tr h="331004">
                <a:tc>
                  <a:txBody>
                    <a:bodyPr/>
                    <a:lstStyle/>
                    <a:p>
                      <a:r>
                        <a:rPr lang="en-GB" sz="1600" dirty="0"/>
                        <a:t>Thursday 21</a:t>
                      </a:r>
                      <a:r>
                        <a:rPr lang="en-GB" sz="1600" baseline="30000" dirty="0"/>
                        <a:t>st</a:t>
                      </a:r>
                      <a:r>
                        <a:rPr lang="en-GB" sz="1600" dirty="0"/>
                        <a:t> January</a:t>
                      </a:r>
                    </a:p>
                  </a:txBody>
                  <a:tcPr/>
                </a:tc>
                <a:tc>
                  <a:txBody>
                    <a:bodyPr/>
                    <a:lstStyle/>
                    <a:p>
                      <a:r>
                        <a:rPr lang="en-GB" sz="1600" dirty="0"/>
                        <a:t>Year 11 Maths Progress Test</a:t>
                      </a:r>
                    </a:p>
                  </a:txBody>
                  <a:tcPr/>
                </a:tc>
                <a:extLst>
                  <a:ext uri="{0D108BD9-81ED-4DB2-BD59-A6C34878D82A}">
                    <a16:rowId xmlns:a16="http://schemas.microsoft.com/office/drawing/2014/main" val="2835237765"/>
                  </a:ext>
                </a:extLst>
              </a:tr>
              <a:tr h="331004">
                <a:tc>
                  <a:txBody>
                    <a:bodyPr/>
                    <a:lstStyle/>
                    <a:p>
                      <a:r>
                        <a:rPr lang="en-GB" sz="1600" dirty="0"/>
                        <a:t>Monday 25</a:t>
                      </a:r>
                      <a:r>
                        <a:rPr lang="en-GB" sz="1600" baseline="30000" dirty="0"/>
                        <a:t>th</a:t>
                      </a:r>
                      <a:r>
                        <a:rPr lang="en-GB" sz="1600" dirty="0"/>
                        <a:t> January</a:t>
                      </a:r>
                    </a:p>
                  </a:txBody>
                  <a:tcPr/>
                </a:tc>
                <a:tc>
                  <a:txBody>
                    <a:bodyPr/>
                    <a:lstStyle/>
                    <a:p>
                      <a:r>
                        <a:rPr lang="en-GB" sz="1600" dirty="0"/>
                        <a:t>Year 11 Progress Reports to Parents</a:t>
                      </a:r>
                    </a:p>
                  </a:txBody>
                  <a:tcPr/>
                </a:tc>
                <a:extLst>
                  <a:ext uri="{0D108BD9-81ED-4DB2-BD59-A6C34878D82A}">
                    <a16:rowId xmlns:a16="http://schemas.microsoft.com/office/drawing/2014/main" val="2170693781"/>
                  </a:ext>
                </a:extLst>
              </a:tr>
              <a:tr h="331004">
                <a:tc>
                  <a:txBody>
                    <a:bodyPr/>
                    <a:lstStyle/>
                    <a:p>
                      <a:r>
                        <a:rPr lang="en-GB" sz="1600" dirty="0"/>
                        <a:t>Wednesday 27</a:t>
                      </a:r>
                      <a:r>
                        <a:rPr lang="en-GB" sz="1600" baseline="30000" dirty="0"/>
                        <a:t>th</a:t>
                      </a:r>
                      <a:r>
                        <a:rPr lang="en-GB" sz="1600" dirty="0"/>
                        <a:t> January</a:t>
                      </a:r>
                    </a:p>
                  </a:txBody>
                  <a:tcPr/>
                </a:tc>
                <a:tc>
                  <a:txBody>
                    <a:bodyPr/>
                    <a:lstStyle/>
                    <a:p>
                      <a:r>
                        <a:rPr lang="en-GB" sz="1600" dirty="0"/>
                        <a:t>Year 11 Parent Consultation Evening</a:t>
                      </a:r>
                    </a:p>
                  </a:txBody>
                  <a:tcPr/>
                </a:tc>
                <a:extLst>
                  <a:ext uri="{0D108BD9-81ED-4DB2-BD59-A6C34878D82A}">
                    <a16:rowId xmlns:a16="http://schemas.microsoft.com/office/drawing/2014/main" val="211153087"/>
                  </a:ext>
                </a:extLst>
              </a:tr>
              <a:tr h="331004">
                <a:tc>
                  <a:txBody>
                    <a:bodyPr/>
                    <a:lstStyle/>
                    <a:p>
                      <a:r>
                        <a:rPr lang="en-GB" sz="1600" dirty="0"/>
                        <a:t>Thursday 11</a:t>
                      </a:r>
                      <a:r>
                        <a:rPr lang="en-GB" sz="1600" baseline="30000" dirty="0"/>
                        <a:t>th</a:t>
                      </a:r>
                      <a:r>
                        <a:rPr lang="en-GB" sz="1600" dirty="0"/>
                        <a:t> February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Year 11 Leadership Interviews</a:t>
                      </a:r>
                    </a:p>
                  </a:txBody>
                  <a:tcPr/>
                </a:tc>
                <a:extLst>
                  <a:ext uri="{0D108BD9-81ED-4DB2-BD59-A6C34878D82A}">
                    <a16:rowId xmlns:a16="http://schemas.microsoft.com/office/drawing/2014/main" val="3014066698"/>
                  </a:ext>
                </a:extLst>
              </a:tr>
              <a:tr h="3310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Thursday 25</a:t>
                      </a:r>
                      <a:r>
                        <a:rPr lang="en-GB" sz="1600" baseline="30000" dirty="0"/>
                        <a:t>th</a:t>
                      </a:r>
                      <a:r>
                        <a:rPr lang="en-GB" sz="1600" dirty="0"/>
                        <a:t> February</a:t>
                      </a:r>
                    </a:p>
                  </a:txBody>
                  <a:tcPr/>
                </a:tc>
                <a:tc>
                  <a:txBody>
                    <a:bodyPr/>
                    <a:lstStyle/>
                    <a:p>
                      <a:r>
                        <a:rPr lang="en-GB" sz="1600" dirty="0"/>
                        <a:t>Year 11 Maths PPE – Paper 1</a:t>
                      </a:r>
                    </a:p>
                  </a:txBody>
                  <a:tcPr/>
                </a:tc>
                <a:extLst>
                  <a:ext uri="{0D108BD9-81ED-4DB2-BD59-A6C34878D82A}">
                    <a16:rowId xmlns:a16="http://schemas.microsoft.com/office/drawing/2014/main" val="2622708223"/>
                  </a:ext>
                </a:extLst>
              </a:tr>
              <a:tr h="317586">
                <a:tc>
                  <a:txBody>
                    <a:bodyPr/>
                    <a:lstStyle/>
                    <a:p>
                      <a:r>
                        <a:rPr lang="en-GB" sz="1600" dirty="0"/>
                        <a:t>Friday 26</a:t>
                      </a:r>
                      <a:r>
                        <a:rPr lang="en-GB" sz="1600" baseline="30000" dirty="0"/>
                        <a:t>th</a:t>
                      </a:r>
                      <a:r>
                        <a:rPr lang="en-GB" sz="1600" dirty="0"/>
                        <a:t> February</a:t>
                      </a:r>
                    </a:p>
                  </a:txBody>
                  <a:tcPr/>
                </a:tc>
                <a:tc>
                  <a:txBody>
                    <a:bodyPr/>
                    <a:lstStyle/>
                    <a:p>
                      <a:r>
                        <a:rPr lang="en-GB" sz="1600" dirty="0"/>
                        <a:t>Sixth Form Application Deadline</a:t>
                      </a:r>
                    </a:p>
                  </a:txBody>
                  <a:tcPr/>
                </a:tc>
                <a:extLst>
                  <a:ext uri="{0D108BD9-81ED-4DB2-BD59-A6C34878D82A}">
                    <a16:rowId xmlns:a16="http://schemas.microsoft.com/office/drawing/2014/main" val="1648451484"/>
                  </a:ext>
                </a:extLst>
              </a:tr>
              <a:tr h="331004">
                <a:tc>
                  <a:txBody>
                    <a:bodyPr/>
                    <a:lstStyle/>
                    <a:p>
                      <a:r>
                        <a:rPr lang="en-GB" sz="1600" dirty="0"/>
                        <a:t>Wednesday 3</a:t>
                      </a:r>
                      <a:r>
                        <a:rPr lang="en-GB" sz="1600" baseline="30000" dirty="0"/>
                        <a:t>rd</a:t>
                      </a:r>
                      <a:r>
                        <a:rPr lang="en-GB" sz="1600" dirty="0"/>
                        <a:t> March</a:t>
                      </a:r>
                    </a:p>
                  </a:txBody>
                  <a:tcPr/>
                </a:tc>
                <a:tc>
                  <a:txBody>
                    <a:bodyPr/>
                    <a:lstStyle/>
                    <a:p>
                      <a:r>
                        <a:rPr lang="en-GB" sz="1600" dirty="0"/>
                        <a:t>English PPE – TBC</a:t>
                      </a:r>
                    </a:p>
                  </a:txBody>
                  <a:tcPr/>
                </a:tc>
                <a:extLst>
                  <a:ext uri="{0D108BD9-81ED-4DB2-BD59-A6C34878D82A}">
                    <a16:rowId xmlns:a16="http://schemas.microsoft.com/office/drawing/2014/main" val="378705869"/>
                  </a:ext>
                </a:extLst>
              </a:tr>
              <a:tr h="331004">
                <a:tc>
                  <a:txBody>
                    <a:bodyPr/>
                    <a:lstStyle/>
                    <a:p>
                      <a:r>
                        <a:rPr lang="en-GB" sz="1600" dirty="0"/>
                        <a:t>Thursday 4</a:t>
                      </a:r>
                      <a:r>
                        <a:rPr lang="en-GB" sz="1600" baseline="30000" dirty="0"/>
                        <a:t>th</a:t>
                      </a:r>
                      <a:r>
                        <a:rPr lang="en-GB" sz="1600" dirty="0"/>
                        <a:t> March</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Maths PPE – Paper 2</a:t>
                      </a:r>
                    </a:p>
                  </a:txBody>
                  <a:tcPr/>
                </a:tc>
                <a:extLst>
                  <a:ext uri="{0D108BD9-81ED-4DB2-BD59-A6C34878D82A}">
                    <a16:rowId xmlns:a16="http://schemas.microsoft.com/office/drawing/2014/main" val="1005353371"/>
                  </a:ext>
                </a:extLst>
              </a:tr>
              <a:tr h="331004">
                <a:tc>
                  <a:txBody>
                    <a:bodyPr/>
                    <a:lstStyle/>
                    <a:p>
                      <a:r>
                        <a:rPr lang="en-GB" sz="1600" dirty="0"/>
                        <a:t>Wednesday 10</a:t>
                      </a:r>
                      <a:r>
                        <a:rPr lang="en-GB" sz="1600" baseline="30000" dirty="0"/>
                        <a:t>th</a:t>
                      </a:r>
                      <a:r>
                        <a:rPr lang="en-GB" sz="1600" dirty="0"/>
                        <a:t> March</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Maths PPE – Paper 3</a:t>
                      </a:r>
                    </a:p>
                  </a:txBody>
                  <a:tcPr/>
                </a:tc>
                <a:extLst>
                  <a:ext uri="{0D108BD9-81ED-4DB2-BD59-A6C34878D82A}">
                    <a16:rowId xmlns:a16="http://schemas.microsoft.com/office/drawing/2014/main" val="268147166"/>
                  </a:ext>
                </a:extLst>
              </a:tr>
              <a:tr h="331004">
                <a:tc>
                  <a:txBody>
                    <a:bodyPr/>
                    <a:lstStyle/>
                    <a:p>
                      <a:r>
                        <a:rPr lang="en-GB" sz="1600" dirty="0"/>
                        <a:t>Wednesday 24</a:t>
                      </a:r>
                      <a:r>
                        <a:rPr lang="en-GB" sz="1600" baseline="30000" dirty="0"/>
                        <a:t>th</a:t>
                      </a:r>
                      <a:r>
                        <a:rPr lang="en-GB" sz="1600" dirty="0"/>
                        <a:t> March</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Enrichment Day</a:t>
                      </a:r>
                    </a:p>
                  </a:txBody>
                  <a:tcPr/>
                </a:tc>
                <a:extLst>
                  <a:ext uri="{0D108BD9-81ED-4DB2-BD59-A6C34878D82A}">
                    <a16:rowId xmlns:a16="http://schemas.microsoft.com/office/drawing/2014/main" val="192132746"/>
                  </a:ext>
                </a:extLst>
              </a:tr>
              <a:tr h="331004">
                <a:tc>
                  <a:txBody>
                    <a:bodyPr/>
                    <a:lstStyle/>
                    <a:p>
                      <a:r>
                        <a:rPr lang="en-GB" sz="1600" dirty="0"/>
                        <a:t>Thursday 25</a:t>
                      </a:r>
                      <a:r>
                        <a:rPr lang="en-GB" sz="1600" baseline="30000" dirty="0"/>
                        <a:t>th</a:t>
                      </a:r>
                      <a:r>
                        <a:rPr lang="en-GB" sz="1600" dirty="0"/>
                        <a:t> March</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Progress Reports home to Parents</a:t>
                      </a:r>
                    </a:p>
                  </a:txBody>
                  <a:tcPr/>
                </a:tc>
                <a:extLst>
                  <a:ext uri="{0D108BD9-81ED-4DB2-BD59-A6C34878D82A}">
                    <a16:rowId xmlns:a16="http://schemas.microsoft.com/office/drawing/2014/main" val="2045023162"/>
                  </a:ext>
                </a:extLst>
              </a:tr>
              <a:tr h="331004">
                <a:tc>
                  <a:txBody>
                    <a:bodyPr/>
                    <a:lstStyle/>
                    <a:p>
                      <a:r>
                        <a:rPr lang="en-GB" sz="1600" dirty="0"/>
                        <a:t>Monday 10</a:t>
                      </a:r>
                      <a:r>
                        <a:rPr lang="en-GB" sz="1600" baseline="30000" dirty="0"/>
                        <a:t>th</a:t>
                      </a:r>
                      <a:r>
                        <a:rPr lang="en-GB" sz="1600" dirty="0"/>
                        <a:t> May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GCSEs begin</a:t>
                      </a:r>
                    </a:p>
                  </a:txBody>
                  <a:tcPr/>
                </a:tc>
                <a:extLst>
                  <a:ext uri="{0D108BD9-81ED-4DB2-BD59-A6C34878D82A}">
                    <a16:rowId xmlns:a16="http://schemas.microsoft.com/office/drawing/2014/main" val="3079454155"/>
                  </a:ext>
                </a:extLst>
              </a:tr>
            </a:tbl>
          </a:graphicData>
        </a:graphic>
      </p:graphicFrame>
    </p:spTree>
    <p:extLst>
      <p:ext uri="{BB962C8B-B14F-4D97-AF65-F5344CB8AC3E}">
        <p14:creationId xmlns:p14="http://schemas.microsoft.com/office/powerpoint/2010/main" val="3531864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3C41AAD-B387-9C45-1569-D48614AEB7CA}"/>
              </a:ext>
            </a:extLst>
          </p:cNvPr>
          <p:cNvPicPr>
            <a:picLocks noChangeAspect="1"/>
          </p:cNvPicPr>
          <p:nvPr/>
        </p:nvPicPr>
        <p:blipFill>
          <a:blip r:embed="rId2"/>
          <a:stretch>
            <a:fillRect/>
          </a:stretch>
        </p:blipFill>
        <p:spPr>
          <a:xfrm>
            <a:off x="-1" y="0"/>
            <a:ext cx="4529321" cy="6858000"/>
          </a:xfrm>
          <a:prstGeom prst="rect">
            <a:avLst/>
          </a:prstGeom>
        </p:spPr>
      </p:pic>
      <p:sp>
        <p:nvSpPr>
          <p:cNvPr id="4" name="TextBox 3">
            <a:extLst>
              <a:ext uri="{FF2B5EF4-FFF2-40B4-BE49-F238E27FC236}">
                <a16:creationId xmlns:a16="http://schemas.microsoft.com/office/drawing/2014/main" id="{438A39A4-0F56-1C3A-BC29-6506AD908DDB}"/>
              </a:ext>
            </a:extLst>
          </p:cNvPr>
          <p:cNvSpPr txBox="1"/>
          <p:nvPr/>
        </p:nvSpPr>
        <p:spPr>
          <a:xfrm>
            <a:off x="4733925" y="2562225"/>
            <a:ext cx="7458075" cy="1446550"/>
          </a:xfrm>
          <a:prstGeom prst="rect">
            <a:avLst/>
          </a:prstGeom>
          <a:noFill/>
        </p:spPr>
        <p:txBody>
          <a:bodyPr wrap="square" rtlCol="0">
            <a:spAutoFit/>
          </a:bodyPr>
          <a:lstStyle/>
          <a:p>
            <a:pPr algn="ctr"/>
            <a:r>
              <a:rPr lang="en-GB" sz="4400" dirty="0">
                <a:solidFill>
                  <a:schemeClr val="bg1"/>
                </a:solidFill>
              </a:rPr>
              <a:t>In School Assessments through the year</a:t>
            </a:r>
          </a:p>
        </p:txBody>
      </p:sp>
    </p:spTree>
    <p:extLst>
      <p:ext uri="{BB962C8B-B14F-4D97-AF65-F5344CB8AC3E}">
        <p14:creationId xmlns:p14="http://schemas.microsoft.com/office/powerpoint/2010/main" val="39333907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C957BB1-DBE3-36C3-3BA2-3D6023507153}"/>
              </a:ext>
            </a:extLst>
          </p:cNvPr>
          <p:cNvSpPr txBox="1"/>
          <p:nvPr/>
        </p:nvSpPr>
        <p:spPr>
          <a:xfrm>
            <a:off x="5727560" y="2914022"/>
            <a:ext cx="5811297" cy="1569660"/>
          </a:xfrm>
          <a:prstGeom prst="rect">
            <a:avLst/>
          </a:prstGeom>
          <a:noFill/>
        </p:spPr>
        <p:txBody>
          <a:bodyPr wrap="square" rtlCol="0">
            <a:spAutoFit/>
          </a:bodyPr>
          <a:lstStyle/>
          <a:p>
            <a:pPr algn="ctr"/>
            <a:r>
              <a:rPr lang="en-GB" sz="4800" dirty="0"/>
              <a:t>Collapsed Timetable and Study Leave</a:t>
            </a:r>
          </a:p>
        </p:txBody>
      </p:sp>
    </p:spTree>
    <p:extLst>
      <p:ext uri="{BB962C8B-B14F-4D97-AF65-F5344CB8AC3E}">
        <p14:creationId xmlns:p14="http://schemas.microsoft.com/office/powerpoint/2010/main" val="1283481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C4E16-7801-2E78-DD4A-226A9BD100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0C86CB-BF0D-2418-CBFA-24CDF20302AF}"/>
              </a:ext>
            </a:extLst>
          </p:cNvPr>
          <p:cNvSpPr txBox="1">
            <a:spLocks/>
          </p:cNvSpPr>
          <p:nvPr/>
        </p:nvSpPr>
        <p:spPr>
          <a:xfrm>
            <a:off x="330246" y="130228"/>
            <a:ext cx="11564098" cy="941023"/>
          </a:xfrm>
          <a:prstGeom prst="rect">
            <a:avLst/>
          </a:prstGeom>
        </p:spPr>
        <p:txBody>
          <a:bodyPr>
            <a:normAutofit/>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pPr algn="ctr"/>
            <a:r>
              <a:rPr lang="en-GB" sz="6000" dirty="0"/>
              <a:t>Study Leave</a:t>
            </a:r>
          </a:p>
        </p:txBody>
      </p:sp>
      <p:sp>
        <p:nvSpPr>
          <p:cNvPr id="3" name="Content Placeholder 2">
            <a:extLst>
              <a:ext uri="{FF2B5EF4-FFF2-40B4-BE49-F238E27FC236}">
                <a16:creationId xmlns:a16="http://schemas.microsoft.com/office/drawing/2014/main" id="{A6F45507-0E9B-1CCB-A359-F7F5E9C4D82E}"/>
              </a:ext>
            </a:extLst>
          </p:cNvPr>
          <p:cNvSpPr txBox="1">
            <a:spLocks/>
          </p:cNvSpPr>
          <p:nvPr/>
        </p:nvSpPr>
        <p:spPr>
          <a:xfrm>
            <a:off x="197388" y="1347066"/>
            <a:ext cx="11564098" cy="4575104"/>
          </a:xfrm>
          <a:prstGeom prst="rect">
            <a:avLst/>
          </a:prstGeom>
          <a:noFill/>
        </p:spPr>
        <p:txBody>
          <a:bodyPr>
            <a:normAutofit fontScale="92500" lnSpcReduction="10000"/>
          </a:bodyPr>
          <a:lst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2">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gn="l">
              <a:buFont typeface="Arial" panose="020B0604020202020204" pitchFamily="34" charset="0"/>
              <a:buChar char="•"/>
            </a:pPr>
            <a:r>
              <a:rPr lang="en-GB" dirty="0">
                <a:solidFill>
                  <a:srgbClr val="1E2949"/>
                </a:solidFill>
              </a:rPr>
              <a:t>Leavers assembly will be on [Date TBC]</a:t>
            </a:r>
          </a:p>
          <a:p>
            <a:pPr marL="457200" indent="-457200" algn="l">
              <a:buFont typeface="Arial" panose="020B0604020202020204" pitchFamily="34" charset="0"/>
              <a:buChar char="•"/>
            </a:pPr>
            <a:r>
              <a:rPr lang="en-GB" dirty="0">
                <a:solidFill>
                  <a:srgbClr val="1E2949"/>
                </a:solidFill>
              </a:rPr>
              <a:t>Students will not officially be on Study Leave until after the May half term. </a:t>
            </a:r>
          </a:p>
          <a:p>
            <a:pPr marL="457200" indent="-457200" algn="l">
              <a:buFont typeface="Arial" panose="020B0604020202020204" pitchFamily="34" charset="0"/>
              <a:buChar char="•"/>
            </a:pPr>
            <a:r>
              <a:rPr lang="en-GB" dirty="0">
                <a:solidFill>
                  <a:srgbClr val="1E2949"/>
                </a:solidFill>
              </a:rPr>
              <a:t>Between the Leavers assembly and May half term is referred to as a collapsed timetable. Students will be following their timetable. However:</a:t>
            </a:r>
          </a:p>
          <a:p>
            <a:pPr marL="1143000" lvl="1" indent="-457200"/>
            <a:r>
              <a:rPr lang="en-GB" dirty="0">
                <a:solidFill>
                  <a:srgbClr val="1E2949"/>
                </a:solidFill>
              </a:rPr>
              <a:t>Some faculties will run targeted revision sessions </a:t>
            </a:r>
          </a:p>
          <a:p>
            <a:pPr marL="1143000" lvl="1" indent="-457200"/>
            <a:r>
              <a:rPr lang="en-GB" dirty="0">
                <a:solidFill>
                  <a:srgbClr val="1E2949"/>
                </a:solidFill>
              </a:rPr>
              <a:t>If the students have finished that subject, they will be allowed to revise other subjects</a:t>
            </a:r>
          </a:p>
          <a:p>
            <a:pPr marL="457200" indent="-457200" algn="l">
              <a:buFont typeface="Arial" panose="020B0604020202020204" pitchFamily="34" charset="0"/>
              <a:buChar char="•"/>
            </a:pPr>
            <a:r>
              <a:rPr lang="en-GB" dirty="0">
                <a:solidFill>
                  <a:srgbClr val="1E2949"/>
                </a:solidFill>
              </a:rPr>
              <a:t>After half term, when study leave starts, there will be compulsory revision sessions for some/all student to attend. However:</a:t>
            </a:r>
          </a:p>
          <a:p>
            <a:pPr marL="1143000" lvl="1" indent="-457200"/>
            <a:r>
              <a:rPr lang="en-GB" dirty="0">
                <a:solidFill>
                  <a:srgbClr val="1E2949"/>
                </a:solidFill>
              </a:rPr>
              <a:t>Students will be allowed to come into school to revise</a:t>
            </a:r>
          </a:p>
          <a:p>
            <a:pPr marL="1143000" lvl="1" indent="-457200"/>
            <a:r>
              <a:rPr lang="en-GB" dirty="0">
                <a:solidFill>
                  <a:srgbClr val="1E2949"/>
                </a:solidFill>
              </a:rPr>
              <a:t>The students must be arriving in school 15 minutes before the exam starts to give themselves time to sign in, get to the room and be seated at the start of the exam</a:t>
            </a:r>
          </a:p>
          <a:p>
            <a:pPr marL="457200" indent="-457200" algn="l">
              <a:buFont typeface="Arial" panose="020B0604020202020204" pitchFamily="34" charset="0"/>
              <a:buChar char="•"/>
            </a:pPr>
            <a:endParaRPr lang="en-GB" dirty="0">
              <a:solidFill>
                <a:srgbClr val="1E2949"/>
              </a:solidFill>
            </a:endParaRPr>
          </a:p>
        </p:txBody>
      </p:sp>
    </p:spTree>
    <p:extLst>
      <p:ext uri="{BB962C8B-B14F-4D97-AF65-F5344CB8AC3E}">
        <p14:creationId xmlns:p14="http://schemas.microsoft.com/office/powerpoint/2010/main" val="2568777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2638F-CFA8-4A01-BEF3-B725F9240E21}"/>
              </a:ext>
            </a:extLst>
          </p:cNvPr>
          <p:cNvSpPr txBox="1">
            <a:spLocks/>
          </p:cNvSpPr>
          <p:nvPr/>
        </p:nvSpPr>
        <p:spPr>
          <a:xfrm>
            <a:off x="4158343" y="118652"/>
            <a:ext cx="8033657" cy="1325563"/>
          </a:xfrm>
          <a:prstGeom prst="rect">
            <a:avLst/>
          </a:prstGeom>
          <a:noFill/>
        </p:spPr>
        <p:txBody>
          <a:bodyPr/>
          <a:lstStyle>
            <a:lvl1pPr algn="r" defTabSz="914400" rtl="0" eaLnBrk="1" latinLnBrk="0" hangingPunct="1">
              <a:lnSpc>
                <a:spcPct val="90000"/>
              </a:lnSpc>
              <a:spcBef>
                <a:spcPct val="0"/>
              </a:spcBef>
              <a:buNone/>
              <a:defRPr sz="6600" kern="1200">
                <a:solidFill>
                  <a:srgbClr val="1E2949"/>
                </a:solidFill>
                <a:latin typeface="+mj-lt"/>
                <a:ea typeface="+mj-ea"/>
                <a:cs typeface="+mj-cs"/>
              </a:defRPr>
            </a:lvl1pPr>
          </a:lstStyle>
          <a:p>
            <a:r>
              <a:rPr lang="en-GB" b="1" dirty="0">
                <a:latin typeface="+mn-lt"/>
              </a:rPr>
              <a:t>All working together</a:t>
            </a:r>
          </a:p>
        </p:txBody>
      </p:sp>
      <p:sp>
        <p:nvSpPr>
          <p:cNvPr id="5" name="Rectangle 4">
            <a:extLst>
              <a:ext uri="{FF2B5EF4-FFF2-40B4-BE49-F238E27FC236}">
                <a16:creationId xmlns:a16="http://schemas.microsoft.com/office/drawing/2014/main" id="{9FBCC035-1EB2-41BB-A90A-CFCBB904E895}"/>
              </a:ext>
            </a:extLst>
          </p:cNvPr>
          <p:cNvSpPr/>
          <p:nvPr/>
        </p:nvSpPr>
        <p:spPr>
          <a:xfrm>
            <a:off x="5142231" y="1326159"/>
            <a:ext cx="1756554" cy="998071"/>
          </a:xfrm>
          <a:prstGeom prst="rect">
            <a:avLst/>
          </a:prstGeom>
          <a:solidFill>
            <a:schemeClr val="bg1"/>
          </a:solidFill>
          <a:ln>
            <a:solidFill>
              <a:srgbClr val="1E29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rPr>
              <a:t>Parents</a:t>
            </a:r>
            <a:endParaRPr lang="en-GB" sz="3200" dirty="0"/>
          </a:p>
        </p:txBody>
      </p:sp>
      <p:sp>
        <p:nvSpPr>
          <p:cNvPr id="6" name="Rectangle 5">
            <a:extLst>
              <a:ext uri="{FF2B5EF4-FFF2-40B4-BE49-F238E27FC236}">
                <a16:creationId xmlns:a16="http://schemas.microsoft.com/office/drawing/2014/main" id="{F6F0ED46-5542-4508-8260-95D2F36081F1}"/>
              </a:ext>
            </a:extLst>
          </p:cNvPr>
          <p:cNvSpPr/>
          <p:nvPr/>
        </p:nvSpPr>
        <p:spPr>
          <a:xfrm>
            <a:off x="3078159" y="5444955"/>
            <a:ext cx="1529976" cy="998071"/>
          </a:xfrm>
          <a:prstGeom prst="rect">
            <a:avLst/>
          </a:prstGeom>
          <a:solidFill>
            <a:schemeClr val="bg1"/>
          </a:solidFill>
          <a:ln>
            <a:solidFill>
              <a:srgbClr val="1E29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Pastoral Leader</a:t>
            </a:r>
            <a:endParaRPr lang="en-GB" sz="2800" dirty="0"/>
          </a:p>
        </p:txBody>
      </p:sp>
      <p:sp>
        <p:nvSpPr>
          <p:cNvPr id="7" name="Rectangle 6">
            <a:extLst>
              <a:ext uri="{FF2B5EF4-FFF2-40B4-BE49-F238E27FC236}">
                <a16:creationId xmlns:a16="http://schemas.microsoft.com/office/drawing/2014/main" id="{5ECBA383-3138-4599-AC3C-1E6EEEC2BED5}"/>
              </a:ext>
            </a:extLst>
          </p:cNvPr>
          <p:cNvSpPr/>
          <p:nvPr/>
        </p:nvSpPr>
        <p:spPr>
          <a:xfrm>
            <a:off x="792075" y="3211955"/>
            <a:ext cx="1529976" cy="998071"/>
          </a:xfrm>
          <a:prstGeom prst="rect">
            <a:avLst/>
          </a:prstGeom>
          <a:solidFill>
            <a:schemeClr val="bg1"/>
          </a:solidFill>
          <a:ln>
            <a:solidFill>
              <a:srgbClr val="1E29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chemeClr val="tx1"/>
                </a:solidFill>
              </a:rPr>
              <a:t>Tutor</a:t>
            </a:r>
            <a:endParaRPr lang="en-GB" sz="3600" dirty="0"/>
          </a:p>
        </p:txBody>
      </p:sp>
      <p:sp>
        <p:nvSpPr>
          <p:cNvPr id="8" name="Rectangle 7">
            <a:extLst>
              <a:ext uri="{FF2B5EF4-FFF2-40B4-BE49-F238E27FC236}">
                <a16:creationId xmlns:a16="http://schemas.microsoft.com/office/drawing/2014/main" id="{22794CD7-ED9E-4EB8-B210-19B9E3FE1CF6}"/>
              </a:ext>
            </a:extLst>
          </p:cNvPr>
          <p:cNvSpPr/>
          <p:nvPr/>
        </p:nvSpPr>
        <p:spPr>
          <a:xfrm>
            <a:off x="7823916" y="5174457"/>
            <a:ext cx="1839563" cy="998071"/>
          </a:xfrm>
          <a:prstGeom prst="rect">
            <a:avLst/>
          </a:prstGeom>
          <a:solidFill>
            <a:schemeClr val="bg1"/>
          </a:solidFill>
          <a:ln>
            <a:solidFill>
              <a:srgbClr val="1E29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tx1"/>
                </a:solidFill>
              </a:rPr>
              <a:t>Progress Leader</a:t>
            </a:r>
            <a:endParaRPr lang="en-GB" sz="2800" dirty="0"/>
          </a:p>
        </p:txBody>
      </p:sp>
      <p:sp>
        <p:nvSpPr>
          <p:cNvPr id="9" name="Rectangle 8">
            <a:extLst>
              <a:ext uri="{FF2B5EF4-FFF2-40B4-BE49-F238E27FC236}">
                <a16:creationId xmlns:a16="http://schemas.microsoft.com/office/drawing/2014/main" id="{7D5ADB8E-E0A7-4C85-B3E6-5962C03A6481}"/>
              </a:ext>
            </a:extLst>
          </p:cNvPr>
          <p:cNvSpPr/>
          <p:nvPr/>
        </p:nvSpPr>
        <p:spPr>
          <a:xfrm>
            <a:off x="8743697" y="2399903"/>
            <a:ext cx="2037869" cy="998071"/>
          </a:xfrm>
          <a:prstGeom prst="rect">
            <a:avLst/>
          </a:prstGeom>
          <a:solidFill>
            <a:schemeClr val="bg1"/>
          </a:solidFill>
          <a:ln>
            <a:solidFill>
              <a:srgbClr val="1E29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rPr>
              <a:t>Teachers</a:t>
            </a:r>
            <a:endParaRPr lang="en-GB" sz="3200" dirty="0"/>
          </a:p>
        </p:txBody>
      </p:sp>
      <p:sp>
        <p:nvSpPr>
          <p:cNvPr id="10" name="Rectangle 9">
            <a:extLst>
              <a:ext uri="{FF2B5EF4-FFF2-40B4-BE49-F238E27FC236}">
                <a16:creationId xmlns:a16="http://schemas.microsoft.com/office/drawing/2014/main" id="{72422637-F5EB-4D31-BF2C-0CCC7D9C4698}"/>
              </a:ext>
            </a:extLst>
          </p:cNvPr>
          <p:cNvSpPr/>
          <p:nvPr/>
        </p:nvSpPr>
        <p:spPr>
          <a:xfrm>
            <a:off x="5200657" y="3510615"/>
            <a:ext cx="1773229" cy="998071"/>
          </a:xfrm>
          <a:prstGeom prst="rect">
            <a:avLst/>
          </a:prstGeom>
          <a:solidFill>
            <a:schemeClr val="bg1"/>
          </a:solidFill>
          <a:ln>
            <a:solidFill>
              <a:srgbClr val="1E29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rPr>
              <a:t>Student</a:t>
            </a:r>
            <a:endParaRPr lang="en-GB" sz="3200" dirty="0"/>
          </a:p>
        </p:txBody>
      </p:sp>
      <p:cxnSp>
        <p:nvCxnSpPr>
          <p:cNvPr id="12" name="Straight Arrow Connector 11">
            <a:extLst>
              <a:ext uri="{FF2B5EF4-FFF2-40B4-BE49-F238E27FC236}">
                <a16:creationId xmlns:a16="http://schemas.microsoft.com/office/drawing/2014/main" id="{C2C00B26-B89B-4067-8ABF-1D336899D88D}"/>
              </a:ext>
            </a:extLst>
          </p:cNvPr>
          <p:cNvCxnSpPr>
            <a:cxnSpLocks/>
          </p:cNvCxnSpPr>
          <p:nvPr/>
        </p:nvCxnSpPr>
        <p:spPr>
          <a:xfrm flipV="1">
            <a:off x="2544007" y="2010031"/>
            <a:ext cx="2291317" cy="1201924"/>
          </a:xfrm>
          <a:prstGeom prst="straightConnector1">
            <a:avLst/>
          </a:prstGeom>
          <a:ln w="82550">
            <a:solidFill>
              <a:srgbClr val="1E2949"/>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1EB2EFB7-E8D7-4352-BAE5-745AAD5114AF}"/>
              </a:ext>
            </a:extLst>
          </p:cNvPr>
          <p:cNvCxnSpPr>
            <a:cxnSpLocks/>
          </p:cNvCxnSpPr>
          <p:nvPr/>
        </p:nvCxnSpPr>
        <p:spPr>
          <a:xfrm flipV="1">
            <a:off x="6333617" y="2472095"/>
            <a:ext cx="0" cy="928929"/>
          </a:xfrm>
          <a:prstGeom prst="straightConnector1">
            <a:avLst/>
          </a:prstGeom>
          <a:ln w="82550">
            <a:solidFill>
              <a:srgbClr val="1E2949"/>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99F3BBA8-A189-423A-8B1F-5FF150CE1928}"/>
              </a:ext>
            </a:extLst>
          </p:cNvPr>
          <p:cNvCxnSpPr>
            <a:cxnSpLocks/>
          </p:cNvCxnSpPr>
          <p:nvPr/>
        </p:nvCxnSpPr>
        <p:spPr>
          <a:xfrm>
            <a:off x="2516333" y="3973912"/>
            <a:ext cx="2483930" cy="0"/>
          </a:xfrm>
          <a:prstGeom prst="straightConnector1">
            <a:avLst/>
          </a:prstGeom>
          <a:ln w="82550">
            <a:solidFill>
              <a:srgbClr val="1E2949"/>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B27494E2-3612-4CBD-B484-DC30B04D2016}"/>
              </a:ext>
            </a:extLst>
          </p:cNvPr>
          <p:cNvCxnSpPr>
            <a:cxnSpLocks/>
          </p:cNvCxnSpPr>
          <p:nvPr/>
        </p:nvCxnSpPr>
        <p:spPr>
          <a:xfrm flipV="1">
            <a:off x="4814191" y="4618667"/>
            <a:ext cx="786121" cy="1076404"/>
          </a:xfrm>
          <a:prstGeom prst="straightConnector1">
            <a:avLst/>
          </a:prstGeom>
          <a:ln w="82550">
            <a:solidFill>
              <a:srgbClr val="1E2949"/>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50224672-8C5A-46EF-B10F-839E78CB25CD}"/>
              </a:ext>
            </a:extLst>
          </p:cNvPr>
          <p:cNvCxnSpPr>
            <a:cxnSpLocks/>
          </p:cNvCxnSpPr>
          <p:nvPr/>
        </p:nvCxnSpPr>
        <p:spPr>
          <a:xfrm flipH="1" flipV="1">
            <a:off x="1840185" y="4337505"/>
            <a:ext cx="1134946" cy="1510460"/>
          </a:xfrm>
          <a:prstGeom prst="straightConnector1">
            <a:avLst/>
          </a:prstGeom>
          <a:ln w="82550">
            <a:solidFill>
              <a:srgbClr val="1E2949"/>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36BEF310-C209-401D-944A-D2A9236CE387}"/>
              </a:ext>
            </a:extLst>
          </p:cNvPr>
          <p:cNvCxnSpPr>
            <a:cxnSpLocks/>
            <a:stCxn id="6" idx="3"/>
          </p:cNvCxnSpPr>
          <p:nvPr/>
        </p:nvCxnSpPr>
        <p:spPr>
          <a:xfrm flipV="1">
            <a:off x="4608135" y="5915398"/>
            <a:ext cx="3089030" cy="28593"/>
          </a:xfrm>
          <a:prstGeom prst="straightConnector1">
            <a:avLst/>
          </a:prstGeom>
          <a:ln w="82550">
            <a:solidFill>
              <a:srgbClr val="1E2949"/>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5C0F45BA-B131-42A4-BBDE-090816086D2B}"/>
              </a:ext>
            </a:extLst>
          </p:cNvPr>
          <p:cNvCxnSpPr>
            <a:cxnSpLocks/>
          </p:cNvCxnSpPr>
          <p:nvPr/>
        </p:nvCxnSpPr>
        <p:spPr>
          <a:xfrm>
            <a:off x="6973886" y="1825194"/>
            <a:ext cx="1630562" cy="416761"/>
          </a:xfrm>
          <a:prstGeom prst="straightConnector1">
            <a:avLst/>
          </a:prstGeom>
          <a:ln w="82550">
            <a:solidFill>
              <a:srgbClr val="1E2949"/>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5FCF6661-580D-406E-A84F-0703348BD7D3}"/>
              </a:ext>
            </a:extLst>
          </p:cNvPr>
          <p:cNvCxnSpPr>
            <a:cxnSpLocks/>
          </p:cNvCxnSpPr>
          <p:nvPr/>
        </p:nvCxnSpPr>
        <p:spPr>
          <a:xfrm flipV="1">
            <a:off x="6998825" y="2961743"/>
            <a:ext cx="1473354" cy="628348"/>
          </a:xfrm>
          <a:prstGeom prst="straightConnector1">
            <a:avLst/>
          </a:prstGeom>
          <a:ln w="82550">
            <a:solidFill>
              <a:srgbClr val="1E2949"/>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CD563430-E96D-4AFE-890E-89A246EDF427}"/>
              </a:ext>
            </a:extLst>
          </p:cNvPr>
          <p:cNvCxnSpPr>
            <a:cxnSpLocks/>
          </p:cNvCxnSpPr>
          <p:nvPr/>
        </p:nvCxnSpPr>
        <p:spPr>
          <a:xfrm flipV="1">
            <a:off x="9762631" y="3460027"/>
            <a:ext cx="712458" cy="1831152"/>
          </a:xfrm>
          <a:prstGeom prst="straightConnector1">
            <a:avLst/>
          </a:prstGeom>
          <a:ln w="82550">
            <a:solidFill>
              <a:srgbClr val="1E2949"/>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E5223806-6153-4A7E-80B5-BD2EDA8E8EA6}"/>
              </a:ext>
            </a:extLst>
          </p:cNvPr>
          <p:cNvCxnSpPr>
            <a:cxnSpLocks/>
          </p:cNvCxnSpPr>
          <p:nvPr/>
        </p:nvCxnSpPr>
        <p:spPr>
          <a:xfrm>
            <a:off x="6795039" y="4667079"/>
            <a:ext cx="858900" cy="624100"/>
          </a:xfrm>
          <a:prstGeom prst="straightConnector1">
            <a:avLst/>
          </a:prstGeom>
          <a:ln w="82550">
            <a:solidFill>
              <a:srgbClr val="1E2949"/>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2394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5C4BA70-26FE-8411-478D-BAB90102FBD7}"/>
              </a:ext>
            </a:extLst>
          </p:cNvPr>
          <p:cNvSpPr txBox="1"/>
          <p:nvPr/>
        </p:nvSpPr>
        <p:spPr>
          <a:xfrm>
            <a:off x="6745480" y="4519094"/>
            <a:ext cx="4852539" cy="523220"/>
          </a:xfrm>
          <a:prstGeom prst="rect">
            <a:avLst/>
          </a:prstGeom>
          <a:noFill/>
        </p:spPr>
        <p:txBody>
          <a:bodyPr wrap="square" rtlCol="0">
            <a:spAutoFit/>
          </a:bodyPr>
          <a:lstStyle/>
          <a:p>
            <a:pPr lvl="0" algn="r"/>
            <a:r>
              <a:rPr lang="en-US" sz="2800" dirty="0">
                <a:solidFill>
                  <a:schemeClr val="tx2">
                    <a:lumMod val="50000"/>
                    <a:lumOff val="50000"/>
                  </a:schemeClr>
                </a:solidFill>
              </a:rPr>
              <a:t>September 2025</a:t>
            </a:r>
            <a:endParaRPr lang="en-GB" sz="2800" dirty="0">
              <a:solidFill>
                <a:schemeClr val="tx2">
                  <a:lumMod val="50000"/>
                  <a:lumOff val="50000"/>
                </a:schemeClr>
              </a:solidFill>
            </a:endParaRPr>
          </a:p>
        </p:txBody>
      </p:sp>
      <p:sp>
        <p:nvSpPr>
          <p:cNvPr id="10" name="TextBox 9">
            <a:extLst>
              <a:ext uri="{FF2B5EF4-FFF2-40B4-BE49-F238E27FC236}">
                <a16:creationId xmlns:a16="http://schemas.microsoft.com/office/drawing/2014/main" id="{80659185-BFD8-1B8E-776C-DD96F18D72AD}"/>
              </a:ext>
            </a:extLst>
          </p:cNvPr>
          <p:cNvSpPr txBox="1"/>
          <p:nvPr/>
        </p:nvSpPr>
        <p:spPr>
          <a:xfrm>
            <a:off x="7064515" y="5257561"/>
            <a:ext cx="4776339" cy="400110"/>
          </a:xfrm>
          <a:prstGeom prst="rect">
            <a:avLst/>
          </a:prstGeom>
          <a:noFill/>
        </p:spPr>
        <p:txBody>
          <a:bodyPr wrap="square" rtlCol="0">
            <a:spAutoFit/>
          </a:bodyPr>
          <a:lstStyle/>
          <a:p>
            <a:pPr lvl="0" algn="r"/>
            <a:r>
              <a:rPr lang="en-US" sz="2000" dirty="0">
                <a:solidFill>
                  <a:schemeClr val="tx2">
                    <a:lumMod val="50000"/>
                    <a:lumOff val="50000"/>
                  </a:schemeClr>
                </a:solidFill>
              </a:rPr>
              <a:t>Presented by:</a:t>
            </a:r>
            <a:endParaRPr lang="en-GB" sz="2000" dirty="0">
              <a:solidFill>
                <a:schemeClr val="tx2">
                  <a:lumMod val="50000"/>
                  <a:lumOff val="50000"/>
                </a:schemeClr>
              </a:solidFill>
            </a:endParaRPr>
          </a:p>
        </p:txBody>
      </p:sp>
      <p:sp>
        <p:nvSpPr>
          <p:cNvPr id="11" name="TextBox 10">
            <a:extLst>
              <a:ext uri="{FF2B5EF4-FFF2-40B4-BE49-F238E27FC236}">
                <a16:creationId xmlns:a16="http://schemas.microsoft.com/office/drawing/2014/main" id="{219C4BEE-BEF7-11D4-4CDE-FFE91EE6B366}"/>
              </a:ext>
            </a:extLst>
          </p:cNvPr>
          <p:cNvSpPr txBox="1"/>
          <p:nvPr/>
        </p:nvSpPr>
        <p:spPr>
          <a:xfrm>
            <a:off x="6411327" y="5657671"/>
            <a:ext cx="5520846" cy="1200329"/>
          </a:xfrm>
          <a:prstGeom prst="rect">
            <a:avLst/>
          </a:prstGeom>
          <a:noFill/>
        </p:spPr>
        <p:txBody>
          <a:bodyPr wrap="square" rtlCol="0">
            <a:spAutoFit/>
          </a:bodyPr>
          <a:lstStyle/>
          <a:p>
            <a:pPr lvl="0" algn="ctr"/>
            <a:r>
              <a:rPr lang="en-US" sz="3600" kern="1200" dirty="0">
                <a:solidFill>
                  <a:schemeClr val="bg1"/>
                </a:solidFill>
                <a:latin typeface="+mj-lt"/>
                <a:ea typeface="+mj-ea"/>
                <a:cs typeface="+mj-cs"/>
              </a:rPr>
              <a:t>Miss Dolling and Miss South – Heads of Year</a:t>
            </a:r>
            <a:endParaRPr lang="en-GB" sz="3600" kern="1200" dirty="0">
              <a:solidFill>
                <a:schemeClr val="bg1"/>
              </a:solidFill>
              <a:latin typeface="+mj-lt"/>
              <a:ea typeface="+mj-ea"/>
              <a:cs typeface="+mj-cs"/>
            </a:endParaRPr>
          </a:p>
        </p:txBody>
      </p:sp>
      <p:sp>
        <p:nvSpPr>
          <p:cNvPr id="12" name="TextBox 11">
            <a:extLst>
              <a:ext uri="{FF2B5EF4-FFF2-40B4-BE49-F238E27FC236}">
                <a16:creationId xmlns:a16="http://schemas.microsoft.com/office/drawing/2014/main" id="{2689ACD1-5EE5-8B2D-3C20-F6B82AE24367}"/>
              </a:ext>
            </a:extLst>
          </p:cNvPr>
          <p:cNvSpPr txBox="1"/>
          <p:nvPr/>
        </p:nvSpPr>
        <p:spPr>
          <a:xfrm>
            <a:off x="5603866" y="2180189"/>
            <a:ext cx="6898679" cy="2123658"/>
          </a:xfrm>
          <a:prstGeom prst="rect">
            <a:avLst/>
          </a:prstGeom>
          <a:noFill/>
        </p:spPr>
        <p:txBody>
          <a:bodyPr wrap="square" rtlCol="0">
            <a:spAutoFit/>
          </a:bodyPr>
          <a:lstStyle/>
          <a:p>
            <a:pPr lvl="0" algn="ctr"/>
            <a:r>
              <a:rPr lang="en-US" sz="6600" dirty="0">
                <a:solidFill>
                  <a:schemeClr val="bg1"/>
                </a:solidFill>
              </a:rPr>
              <a:t>Thank you for listening!</a:t>
            </a:r>
            <a:endParaRPr lang="en-GB" sz="6600" dirty="0">
              <a:solidFill>
                <a:schemeClr val="bg1"/>
              </a:solidFill>
            </a:endParaRPr>
          </a:p>
        </p:txBody>
      </p:sp>
      <p:pic>
        <p:nvPicPr>
          <p:cNvPr id="14" name="Picture 13" descr="A logo with a black background&#10;&#10;Description automatically generated">
            <a:extLst>
              <a:ext uri="{FF2B5EF4-FFF2-40B4-BE49-F238E27FC236}">
                <a16:creationId xmlns:a16="http://schemas.microsoft.com/office/drawing/2014/main" id="{D746E37F-035D-DE50-71C3-98ADD044D4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185" y="3819525"/>
            <a:ext cx="2817610" cy="2728586"/>
          </a:xfrm>
          <a:prstGeom prst="rect">
            <a:avLst/>
          </a:prstGeom>
        </p:spPr>
      </p:pic>
    </p:spTree>
    <p:extLst>
      <p:ext uri="{BB962C8B-B14F-4D97-AF65-F5344CB8AC3E}">
        <p14:creationId xmlns:p14="http://schemas.microsoft.com/office/powerpoint/2010/main" val="32273060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Denbigh School - 2025-26">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enbigh School - 2025-26" id="{0F8CA0B5-31A1-4A7B-ABDB-524ED0E45816}" vid="{76E2D5C3-0F4A-4822-9ABF-B7BA5A3A56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3E04A87EFA69043A6552D5E7E1F7644" ma:contentTypeVersion="13" ma:contentTypeDescription="Create a new document." ma:contentTypeScope="" ma:versionID="19b22ceaf00983a77ddbfb7270695e00">
  <xsd:schema xmlns:xsd="http://www.w3.org/2001/XMLSchema" xmlns:xs="http://www.w3.org/2001/XMLSchema" xmlns:p="http://schemas.microsoft.com/office/2006/metadata/properties" xmlns:ns2="fec14360-f95c-4600-b25f-524f36535064" xmlns:ns3="a572cf99-9d9e-46d9-a14f-6424af52ed3c" targetNamespace="http://schemas.microsoft.com/office/2006/metadata/properties" ma:root="true" ma:fieldsID="fd4fab120f973195100288666ec9f7ad" ns2:_="" ns3:_="">
    <xsd:import namespace="fec14360-f95c-4600-b25f-524f36535064"/>
    <xsd:import namespace="a572cf99-9d9e-46d9-a14f-6424af52ed3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MediaServiceBillingMetadata"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c14360-f95c-4600-b25f-524f365350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MediaServiceBillingMetadata" ma:index="16" nillable="true" ma:displayName="MediaServiceBillingMetadata" ma:hidden="true" ma:internalName="MediaServiceBillingMetadata" ma:readOnly="true">
      <xsd:simpleType>
        <xsd:restriction base="dms:Note"/>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cb9fb26-3cfb-4725-a41d-7013fdb07a97"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572cf99-9d9e-46d9-a14f-6424af52ed3c"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da00db63-b876-4e3e-bcbb-41d9ff49b268}" ma:internalName="TaxCatchAll" ma:showField="CatchAllData" ma:web="a572cf99-9d9e-46d9-a14f-6424af52ed3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572cf99-9d9e-46d9-a14f-6424af52ed3c" xsi:nil="true"/>
    <lcf76f155ced4ddcb4097134ff3c332f xmlns="fec14360-f95c-4600-b25f-524f3653506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1574670-B607-4A85-B8E1-BC3B06BE289C}"/>
</file>

<file path=customXml/itemProps2.xml><?xml version="1.0" encoding="utf-8"?>
<ds:datastoreItem xmlns:ds="http://schemas.openxmlformats.org/officeDocument/2006/customXml" ds:itemID="{BC020E92-FE01-4CBE-99E3-9B287370222A}"/>
</file>

<file path=customXml/itemProps3.xml><?xml version="1.0" encoding="utf-8"?>
<ds:datastoreItem xmlns:ds="http://schemas.openxmlformats.org/officeDocument/2006/customXml" ds:itemID="{7E881468-0D63-47D7-B4BB-A68FB4EF0E8D}"/>
</file>

<file path=docProps/app.xml><?xml version="1.0" encoding="utf-8"?>
<Properties xmlns="http://schemas.openxmlformats.org/officeDocument/2006/extended-properties" xmlns:vt="http://schemas.openxmlformats.org/officeDocument/2006/docPropsVTypes">
  <Template>Denbigh School - 2025-26</Template>
  <TotalTime>196</TotalTime>
  <Words>3022</Words>
  <Application>Microsoft Office PowerPoint</Application>
  <PresentationFormat>Widescreen</PresentationFormat>
  <Paragraphs>463</Paragraphs>
  <Slides>58</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58</vt:i4>
      </vt:variant>
    </vt:vector>
  </HeadingPairs>
  <TitlesOfParts>
    <vt:vector size="66" baseType="lpstr">
      <vt:lpstr>Aptos</vt:lpstr>
      <vt:lpstr>Aptos Display</vt:lpstr>
      <vt:lpstr>Arial</vt:lpstr>
      <vt:lpstr>Bree Serif</vt:lpstr>
      <vt:lpstr>Calibri</vt:lpstr>
      <vt:lpstr>GT-Pressura</vt:lpstr>
      <vt:lpstr>Open Sans</vt:lpstr>
      <vt:lpstr>Denbigh School - 2025-26</vt:lpstr>
      <vt:lpstr>PowerPoint Presentation</vt:lpstr>
      <vt:lpstr>PowerPoint Presentation</vt:lpstr>
      <vt:lpstr>Outline of the Evening</vt:lpstr>
      <vt:lpstr>PowerPoint Presentation</vt:lpstr>
      <vt:lpstr>PowerPoint Presentation</vt:lpstr>
      <vt:lpstr>Support in School – Pastoral </vt:lpstr>
      <vt:lpstr>Support in School – SEND</vt:lpstr>
      <vt:lpstr>Support in School - Interventions</vt:lpstr>
      <vt:lpstr>Our Core Values</vt:lpstr>
      <vt:lpstr>PowerPoint Presentation</vt:lpstr>
      <vt:lpstr>PowerPoint Presentation</vt:lpstr>
      <vt:lpstr>PowerPoint Presentation</vt:lpstr>
      <vt:lpstr>PowerPoint Presentation</vt:lpstr>
      <vt:lpstr>PowerPoint Presentation</vt:lpstr>
      <vt:lpstr>PowerPoint Presentation</vt:lpstr>
      <vt:lpstr>Progress: targets, setting and staying calm about exams</vt:lpstr>
      <vt:lpstr>PowerPoint Presentation</vt:lpstr>
      <vt:lpstr>PowerPoint Presentation</vt:lpstr>
      <vt:lpstr>PowerPoint Presentation</vt:lpstr>
      <vt:lpstr>PowerPoint Presentation</vt:lpstr>
      <vt:lpstr>Curriculum </vt:lpstr>
      <vt:lpstr>PowerPoint Presentation</vt:lpstr>
      <vt:lpstr>PowerPoint Presentation</vt:lpstr>
      <vt:lpstr>PowerPoint Presentation</vt:lpstr>
      <vt:lpstr>Coursework</vt:lpstr>
      <vt:lpstr>PowerPoint Presentation</vt:lpstr>
      <vt:lpstr>Revision</vt:lpstr>
      <vt:lpstr>PowerPoint Presentation</vt:lpstr>
      <vt:lpstr>PowerPoint Presentation</vt:lpstr>
      <vt:lpstr>PowerPoint Presentation</vt:lpstr>
      <vt:lpstr>PowerPoint Presentation</vt:lpstr>
      <vt:lpstr>PowerPoint Presentation</vt:lpstr>
      <vt:lpstr>PowerPoint Presentation</vt:lpstr>
      <vt:lpstr>Attitude to Learning – 5 P’s</vt:lpstr>
      <vt:lpstr>PowerPoint Presentation</vt:lpstr>
      <vt:lpstr>PowerPoint Presentation</vt:lpstr>
      <vt:lpstr>Managing stress</vt:lpstr>
      <vt:lpstr>PowerPoint Presentation</vt:lpstr>
      <vt:lpstr>PowerPoint Presentation</vt:lpstr>
      <vt:lpstr>PowerPoint Presentation</vt:lpstr>
      <vt:lpstr>PowerPoint Presentation</vt:lpstr>
      <vt:lpstr>Punctuality &amp; Attendance</vt:lpstr>
      <vt:lpstr>PowerPoint Presentation</vt:lpstr>
      <vt:lpstr>PowerPoint Presentation</vt:lpstr>
      <vt:lpstr>PowerPoint Presentation</vt:lpstr>
      <vt:lpstr>PowerPoint Presentation</vt:lpstr>
      <vt:lpstr>PowerPoint Presentation</vt:lpstr>
      <vt:lpstr>Enrichment</vt:lpstr>
      <vt:lpstr>PowerPoint Presentation</vt:lpstr>
      <vt:lpstr>Enrichment at Denbigh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L.Dolling (LDG)</dc:creator>
  <cp:lastModifiedBy>L.Dolling (LDG)</cp:lastModifiedBy>
  <cp:revision>1</cp:revision>
  <dcterms:created xsi:type="dcterms:W3CDTF">2026-09-14T11:59:27Z</dcterms:created>
  <dcterms:modified xsi:type="dcterms:W3CDTF">2026-09-14T15:49:02Z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0x01010063E04A87EFA69043A6552D5E7E1F7644</vt:lpwstr>
  </property>
</Properties>
</file>